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199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7CD0CD-CA8F-C440-A103-F2B057ECE9ED}" type="datetimeFigureOut">
              <a:rPr kumimoji="1" lang="zh-CN" altLang="en-US" smtClean="0"/>
              <a:t>14-6-2</a:t>
            </a:fld>
            <a:endParaRPr kumimoji="1"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FC9C09-881C-DF4E-BBA4-F4E37BFD6653}" type="slidenum">
              <a:rPr kumimoji="1" lang="zh-CN" altLang="en-US" smtClean="0"/>
              <a:t>‹#›</a:t>
            </a:fld>
            <a:endParaRPr kumimoji="1" lang="zh-CN" altLang="en-US"/>
          </a:p>
        </p:txBody>
      </p:sp>
    </p:spTree>
    <p:extLst>
      <p:ext uri="{BB962C8B-B14F-4D97-AF65-F5344CB8AC3E}">
        <p14:creationId xmlns:p14="http://schemas.microsoft.com/office/powerpoint/2010/main" val="18062534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802984D-D644-ED44-B345-FE769A96918F}" type="slidenum">
              <a:rPr kumimoji="1" lang="zh-CN" altLang="en-US" smtClean="0"/>
              <a:t>1</a:t>
            </a:fld>
            <a:endParaRPr kumimoji="1" lang="zh-CN" altLang="en-US"/>
          </a:p>
        </p:txBody>
      </p:sp>
    </p:spTree>
    <p:extLst>
      <p:ext uri="{BB962C8B-B14F-4D97-AF65-F5344CB8AC3E}">
        <p14:creationId xmlns:p14="http://schemas.microsoft.com/office/powerpoint/2010/main" val="2704769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Then we try to understand commend</a:t>
            </a:r>
            <a:r>
              <a:rPr kumimoji="1" lang="en-US" altLang="zh-CN" baseline="0" dirty="0" smtClean="0"/>
              <a:t> of GWA. … what does this mean? After excited, basically we have three kinds of particles. One blue hole, one electron and the hole created by the polarization. Actually the main problem in the many-body problem is how to treat the interaction of these three particles. The first command already told us there is no interaction between the white hole and the electron. So the problem is what is the interaction GWA put between the blue hole and the rest of the system? The answer is the classic </a:t>
            </a:r>
            <a:r>
              <a:rPr kumimoji="1" lang="en-US" altLang="zh-CN" baseline="0" dirty="0" err="1" smtClean="0"/>
              <a:t>Hartree</a:t>
            </a:r>
            <a:r>
              <a:rPr kumimoji="1" lang="en-US" altLang="zh-CN" baseline="0" dirty="0" smtClean="0"/>
              <a:t> interaction.   </a:t>
            </a:r>
            <a:endParaRPr kumimoji="1" lang="zh-CN" altLang="en-US" dirty="0"/>
          </a:p>
        </p:txBody>
      </p:sp>
      <p:sp>
        <p:nvSpPr>
          <p:cNvPr id="4" name="幻灯片编号占位符 3"/>
          <p:cNvSpPr>
            <a:spLocks noGrp="1"/>
          </p:cNvSpPr>
          <p:nvPr>
            <p:ph type="sldNum" sz="quarter" idx="10"/>
          </p:nvPr>
        </p:nvSpPr>
        <p:spPr/>
        <p:txBody>
          <a:bodyPr/>
          <a:lstStyle/>
          <a:p>
            <a:fld id="{8802984D-D644-ED44-B345-FE769A96918F}" type="slidenum">
              <a:rPr kumimoji="1" lang="zh-CN" altLang="en-US" smtClean="0"/>
              <a:t>10</a:t>
            </a:fld>
            <a:endParaRPr kumimoji="1" lang="zh-CN" altLang="en-US"/>
          </a:p>
        </p:txBody>
      </p:sp>
    </p:spTree>
    <p:extLst>
      <p:ext uri="{BB962C8B-B14F-4D97-AF65-F5344CB8AC3E}">
        <p14:creationId xmlns:p14="http://schemas.microsoft.com/office/powerpoint/2010/main" val="3028279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Now we already understand everything</a:t>
            </a:r>
            <a:r>
              <a:rPr kumimoji="1" lang="en-US" altLang="zh-CN" baseline="0" dirty="0" smtClean="0"/>
              <a:t> about the GW approximation. Then you may ask what is the spectra calculated from GW. What is the difference between HF spectra and the GW one? Here it is one example of the spectra calculated by HF and GW. We can see because of the interaction, the delta peak in the HF becomes two broaden peaks in GW. The delta peak shift to lower energy because the </a:t>
            </a:r>
            <a:r>
              <a:rPr kumimoji="1" lang="en-US" altLang="zh-CN" baseline="0" dirty="0" err="1" smtClean="0"/>
              <a:t>quasiparticle</a:t>
            </a:r>
            <a:r>
              <a:rPr kumimoji="1" lang="en-US" altLang="zh-CN" baseline="0" dirty="0" smtClean="0"/>
              <a:t> has less energy compare with the bare electron. And there is a new structure appeared in the lower energy that is called the satellite in the spectra. In GW, not all the excitation energy is in the </a:t>
            </a:r>
            <a:r>
              <a:rPr kumimoji="1" lang="en-US" altLang="zh-CN" baseline="0" dirty="0" err="1" smtClean="0"/>
              <a:t>quasiparticle</a:t>
            </a:r>
            <a:r>
              <a:rPr kumimoji="1" lang="en-US" altLang="zh-CN" baseline="0" dirty="0" smtClean="0"/>
              <a:t> peak but also some excitation energy goes to create the satellite. We can say, the satellite is the signature of the Screened Coulomb interaction. </a:t>
            </a:r>
            <a:endParaRPr kumimoji="1" lang="zh-CN" altLang="en-US" dirty="0"/>
          </a:p>
        </p:txBody>
      </p:sp>
      <p:sp>
        <p:nvSpPr>
          <p:cNvPr id="4" name="幻灯片编号占位符 3"/>
          <p:cNvSpPr>
            <a:spLocks noGrp="1"/>
          </p:cNvSpPr>
          <p:nvPr>
            <p:ph type="sldNum" sz="quarter" idx="10"/>
          </p:nvPr>
        </p:nvSpPr>
        <p:spPr/>
        <p:txBody>
          <a:bodyPr/>
          <a:lstStyle/>
          <a:p>
            <a:fld id="{8802984D-D644-ED44-B345-FE769A96918F}" type="slidenum">
              <a:rPr kumimoji="1" lang="zh-CN" altLang="en-US" smtClean="0"/>
              <a:t>11</a:t>
            </a:fld>
            <a:endParaRPr kumimoji="1" lang="zh-CN" altLang="en-US"/>
          </a:p>
        </p:txBody>
      </p:sp>
    </p:spTree>
    <p:extLst>
      <p:ext uri="{BB962C8B-B14F-4D97-AF65-F5344CB8AC3E}">
        <p14:creationId xmlns:p14="http://schemas.microsoft.com/office/powerpoint/2010/main" val="2602533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655F8188-3634-C847-8A27-D43AD50D59DB}" type="slidenum">
              <a:rPr kumimoji="1" lang="zh-CN" altLang="en-US" smtClean="0"/>
              <a:t>12</a:t>
            </a:fld>
            <a:endParaRPr kumimoji="1" lang="zh-CN" altLang="en-US"/>
          </a:p>
        </p:txBody>
      </p:sp>
    </p:spTree>
    <p:extLst>
      <p:ext uri="{BB962C8B-B14F-4D97-AF65-F5344CB8AC3E}">
        <p14:creationId xmlns:p14="http://schemas.microsoft.com/office/powerpoint/2010/main" val="2677433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The</a:t>
            </a:r>
            <a:r>
              <a:rPr kumimoji="1" lang="en-US" altLang="zh-CN" baseline="0" dirty="0" smtClean="0"/>
              <a:t> first question you may ask is, what is the </a:t>
            </a:r>
            <a:r>
              <a:rPr kumimoji="1" lang="en-US" altLang="zh-CN" baseline="0" dirty="0" err="1" smtClean="0"/>
              <a:t>cumulant</a:t>
            </a:r>
            <a:r>
              <a:rPr kumimoji="1" lang="en-US" altLang="zh-CN" baseline="0" dirty="0" smtClean="0"/>
              <a:t>? From the mathematical point of view, it is just another kind of expansion compared to the Taylor expansion, which involves the exponential expansion. Here I show you one example of both expansion of GF. the first line is the normal Taylor expansion and the second line is the </a:t>
            </a:r>
            <a:r>
              <a:rPr kumimoji="1" lang="en-US" altLang="zh-CN" baseline="0" dirty="0" err="1" smtClean="0"/>
              <a:t>cumulant</a:t>
            </a:r>
            <a:r>
              <a:rPr kumimoji="1" lang="en-US" altLang="zh-CN" baseline="0" dirty="0" smtClean="0"/>
              <a:t> expansion of the same GF. The coefficient of the second expansion is called the </a:t>
            </a:r>
            <a:r>
              <a:rPr kumimoji="1" lang="en-US" altLang="zh-CN" baseline="0" dirty="0" err="1" smtClean="0"/>
              <a:t>cumulant</a:t>
            </a:r>
            <a:r>
              <a:rPr kumimoji="1" lang="en-US" altLang="zh-CN" baseline="0" dirty="0" smtClean="0"/>
              <a:t>. Then how to calculate the </a:t>
            </a:r>
            <a:r>
              <a:rPr kumimoji="1" lang="en-US" altLang="zh-CN" baseline="0" dirty="0" err="1" smtClean="0"/>
              <a:t>cumulant</a:t>
            </a:r>
            <a:r>
              <a:rPr kumimoji="1" lang="en-US" altLang="zh-CN" baseline="0" dirty="0" smtClean="0"/>
              <a:t> from this definition? The systemic way to solve this is to calculate this equation order by order. For example, the second order term will be… From this equation we can express the second order </a:t>
            </a:r>
            <a:r>
              <a:rPr kumimoji="1" lang="en-US" altLang="zh-CN" baseline="0" dirty="0" err="1" smtClean="0"/>
              <a:t>cumulant</a:t>
            </a:r>
            <a:r>
              <a:rPr kumimoji="1" lang="en-US" altLang="zh-CN" baseline="0" dirty="0" smtClean="0"/>
              <a:t> as a function of the second order GF. Here G0 is the non-</a:t>
            </a:r>
            <a:r>
              <a:rPr kumimoji="1" lang="en-US" altLang="zh-CN" baseline="0" dirty="0" err="1" smtClean="0"/>
              <a:t>interacing</a:t>
            </a:r>
            <a:r>
              <a:rPr kumimoji="1" lang="en-US" altLang="zh-CN" baseline="0" dirty="0" smtClean="0"/>
              <a:t> GF which we already know when we define the system. Then the only question is how to calculate this second order GF. In this example, we work on this Hamiltonian, from which, we can calculate all orders of GW self-energies, so as the GFs. Taking the second order GF we can calculate the second order </a:t>
            </a:r>
            <a:r>
              <a:rPr kumimoji="1" lang="en-US" altLang="zh-CN" baseline="0" dirty="0" err="1" smtClean="0"/>
              <a:t>cumulant</a:t>
            </a:r>
            <a:r>
              <a:rPr kumimoji="1" lang="en-US" altLang="zh-CN" baseline="0" dirty="0" smtClean="0"/>
              <a:t>. Then the </a:t>
            </a:r>
            <a:r>
              <a:rPr kumimoji="1" lang="en-US" altLang="zh-CN" baseline="0" dirty="0" err="1" smtClean="0"/>
              <a:t>cumulant</a:t>
            </a:r>
            <a:r>
              <a:rPr kumimoji="1" lang="en-US" altLang="zh-CN" baseline="0" dirty="0" smtClean="0"/>
              <a:t> expansion 0f GF. Here I show you the result of the </a:t>
            </a:r>
            <a:r>
              <a:rPr kumimoji="1" lang="en-US" altLang="zh-CN" baseline="0" dirty="0" err="1" smtClean="0"/>
              <a:t>cumulant</a:t>
            </a:r>
            <a:r>
              <a:rPr kumimoji="1" lang="en-US" altLang="zh-CN" baseline="0" dirty="0" smtClean="0"/>
              <a:t> GF. I will explain the detail later here what I want to show you is only the structure of the so-called </a:t>
            </a:r>
            <a:r>
              <a:rPr kumimoji="1" lang="en-US" altLang="zh-CN" baseline="0" dirty="0" err="1" smtClean="0"/>
              <a:t>cumulant</a:t>
            </a:r>
            <a:r>
              <a:rPr kumimoji="1" lang="en-US" altLang="zh-CN" baseline="0" dirty="0" smtClean="0"/>
              <a:t> GF. You can see, there is one exponential term in the exponent. We can expand this exponential term into a series then FT into the frequency space. We can imagine, in the spectra, there will be one shift </a:t>
            </a:r>
            <a:r>
              <a:rPr kumimoji="1" lang="en-US" altLang="zh-CN" baseline="0" dirty="0" err="1" smtClean="0"/>
              <a:t>quasiparticle</a:t>
            </a:r>
            <a:r>
              <a:rPr kumimoji="1" lang="en-US" altLang="zh-CN" baseline="0" dirty="0" smtClean="0"/>
              <a:t> peak together with infinite satellites. The distance between satellites is the </a:t>
            </a:r>
            <a:r>
              <a:rPr kumimoji="1" lang="en-US" altLang="zh-CN" baseline="0" dirty="0" err="1" smtClean="0"/>
              <a:t>plasmon</a:t>
            </a:r>
            <a:r>
              <a:rPr kumimoji="1" lang="en-US" altLang="zh-CN" baseline="0" dirty="0" smtClean="0"/>
              <a:t> energy.</a:t>
            </a:r>
            <a:endParaRPr kumimoji="1" lang="zh-CN" altLang="en-US" dirty="0"/>
          </a:p>
        </p:txBody>
      </p:sp>
      <p:sp>
        <p:nvSpPr>
          <p:cNvPr id="4" name="幻灯片编号占位符 3"/>
          <p:cNvSpPr>
            <a:spLocks noGrp="1"/>
          </p:cNvSpPr>
          <p:nvPr>
            <p:ph type="sldNum" sz="quarter" idx="10"/>
          </p:nvPr>
        </p:nvSpPr>
        <p:spPr/>
        <p:txBody>
          <a:bodyPr/>
          <a:lstStyle/>
          <a:p>
            <a:fld id="{655F8188-3634-C847-8A27-D43AD50D59DB}" type="slidenum">
              <a:rPr kumimoji="1" lang="zh-CN" altLang="en-US" smtClean="0"/>
              <a:t>13</a:t>
            </a:fld>
            <a:endParaRPr kumimoji="1" lang="zh-CN" altLang="en-US"/>
          </a:p>
        </p:txBody>
      </p:sp>
    </p:spTree>
    <p:extLst>
      <p:ext uri="{BB962C8B-B14F-4D97-AF65-F5344CB8AC3E}">
        <p14:creationId xmlns:p14="http://schemas.microsoft.com/office/powerpoint/2010/main" val="2677433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The full functional DE comes from the equation</a:t>
            </a:r>
            <a:r>
              <a:rPr kumimoji="1" lang="en-US" altLang="zh-CN" baseline="0" dirty="0" smtClean="0"/>
              <a:t> of motion of the non-equilibrium GF. Yesterday Falk </a:t>
            </a:r>
            <a:r>
              <a:rPr kumimoji="1" lang="en-US" altLang="zh-CN" baseline="0" dirty="0" err="1" smtClean="0"/>
              <a:t>Tandetzky</a:t>
            </a:r>
            <a:r>
              <a:rPr kumimoji="1" lang="en-US" altLang="zh-CN" baseline="0" dirty="0" smtClean="0"/>
              <a:t> already introduced you all about the EOM of the equilibrium  GF. But here we work on the non-aquarium because of this external potential also dependents on time and space.</a:t>
            </a:r>
            <a:endParaRPr kumimoji="1" lang="zh-CN" altLang="en-US" dirty="0"/>
          </a:p>
        </p:txBody>
      </p:sp>
      <p:sp>
        <p:nvSpPr>
          <p:cNvPr id="4" name="幻灯片编号占位符 3"/>
          <p:cNvSpPr>
            <a:spLocks noGrp="1"/>
          </p:cNvSpPr>
          <p:nvPr>
            <p:ph type="sldNum" sz="quarter" idx="10"/>
          </p:nvPr>
        </p:nvSpPr>
        <p:spPr/>
        <p:txBody>
          <a:bodyPr/>
          <a:lstStyle/>
          <a:p>
            <a:fld id="{655F8188-3634-C847-8A27-D43AD50D59DB}" type="slidenum">
              <a:rPr kumimoji="1" lang="zh-CN" altLang="en-US" smtClean="0"/>
              <a:t>14</a:t>
            </a:fld>
            <a:endParaRPr kumimoji="1" lang="zh-CN" altLang="en-US"/>
          </a:p>
        </p:txBody>
      </p:sp>
    </p:spTree>
    <p:extLst>
      <p:ext uri="{BB962C8B-B14F-4D97-AF65-F5344CB8AC3E}">
        <p14:creationId xmlns:p14="http://schemas.microsoft.com/office/powerpoint/2010/main" val="2677433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655F8188-3634-C847-8A27-D43AD50D59DB}" type="slidenum">
              <a:rPr kumimoji="1" lang="zh-CN" altLang="en-US" smtClean="0"/>
              <a:t>15</a:t>
            </a:fld>
            <a:endParaRPr kumimoji="1" lang="zh-CN" altLang="en-US"/>
          </a:p>
        </p:txBody>
      </p:sp>
    </p:spTree>
    <p:extLst>
      <p:ext uri="{BB962C8B-B14F-4D97-AF65-F5344CB8AC3E}">
        <p14:creationId xmlns:p14="http://schemas.microsoft.com/office/powerpoint/2010/main" val="2677433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Till now, we already studied the </a:t>
            </a:r>
            <a:r>
              <a:rPr kumimoji="1" lang="en-US" altLang="zh-CN" dirty="0" err="1" smtClean="0"/>
              <a:t>cumulant</a:t>
            </a:r>
            <a:r>
              <a:rPr kumimoji="1" lang="en-US" altLang="zh-CN" dirty="0" smtClean="0"/>
              <a:t> expansion</a:t>
            </a:r>
            <a:r>
              <a:rPr kumimoji="1" lang="en-US" altLang="zh-CN" baseline="0" dirty="0" smtClean="0"/>
              <a:t> and know what kind of approximations involved in the </a:t>
            </a:r>
            <a:r>
              <a:rPr kumimoji="1" lang="en-US" altLang="zh-CN" baseline="0" dirty="0" err="1" smtClean="0"/>
              <a:t>cumulant</a:t>
            </a:r>
            <a:r>
              <a:rPr kumimoji="1" lang="en-US" altLang="zh-CN" baseline="0" dirty="0" smtClean="0"/>
              <a:t>. My study is how to go beyond these approximations. The first approximation I am </a:t>
            </a:r>
            <a:r>
              <a:rPr kumimoji="1" lang="en-US" altLang="zh-CN" baseline="0" dirty="0" err="1" smtClean="0"/>
              <a:t>gona</a:t>
            </a:r>
            <a:r>
              <a:rPr kumimoji="1" lang="en-US" altLang="zh-CN" baseline="0" dirty="0" smtClean="0"/>
              <a:t> relax is the decoupling approx. How? Our </a:t>
            </a:r>
            <a:r>
              <a:rPr kumimoji="1" lang="en-US" altLang="zh-CN" baseline="0" dirty="0" err="1" smtClean="0"/>
              <a:t>cumulant</a:t>
            </a:r>
            <a:r>
              <a:rPr kumimoji="1" lang="en-US" altLang="zh-CN" baseline="0" dirty="0" smtClean="0"/>
              <a:t> is nothing else than the one level electron </a:t>
            </a:r>
            <a:r>
              <a:rPr kumimoji="1" lang="en-US" altLang="zh-CN" baseline="0" dirty="0" err="1" smtClean="0"/>
              <a:t>plasmon</a:t>
            </a:r>
            <a:r>
              <a:rPr kumimoji="1" lang="en-US" altLang="zh-CN" baseline="0" dirty="0" smtClean="0"/>
              <a:t> coupling model where we have the exact solution. And the two-level models, which also can be solved exactly, can tell us how good (or bad) of this decoupling </a:t>
            </a:r>
            <a:r>
              <a:rPr kumimoji="1" lang="en-US" altLang="zh-CN" baseline="0" dirty="0" err="1" smtClean="0"/>
              <a:t>approx</a:t>
            </a:r>
            <a:r>
              <a:rPr kumimoji="1" lang="en-US" altLang="zh-CN" baseline="0" dirty="0" smtClean="0"/>
              <a:t> because it contains coupling between levels. From the study of these two models, we might be able to get some insights that can help us to go beyond the decoupling </a:t>
            </a:r>
            <a:r>
              <a:rPr kumimoji="1" lang="en-US" altLang="zh-CN" baseline="0" dirty="0" err="1" smtClean="0"/>
              <a:t>approx</a:t>
            </a:r>
            <a:r>
              <a:rPr kumimoji="1" lang="en-US" altLang="zh-CN" baseline="0" dirty="0" smtClean="0"/>
              <a:t> and further more, get better </a:t>
            </a:r>
            <a:r>
              <a:rPr kumimoji="1" lang="en-US" altLang="zh-CN" baseline="0" dirty="0" err="1" smtClean="0"/>
              <a:t>cumulant</a:t>
            </a:r>
            <a:r>
              <a:rPr kumimoji="1" lang="en-US" altLang="zh-CN" baseline="0" dirty="0" smtClean="0"/>
              <a:t>.</a:t>
            </a:r>
            <a:endParaRPr kumimoji="1" lang="zh-CN" altLang="en-US" dirty="0"/>
          </a:p>
        </p:txBody>
      </p:sp>
      <p:sp>
        <p:nvSpPr>
          <p:cNvPr id="4" name="幻灯片编号占位符 3"/>
          <p:cNvSpPr>
            <a:spLocks noGrp="1"/>
          </p:cNvSpPr>
          <p:nvPr>
            <p:ph type="sldNum" sz="quarter" idx="10"/>
          </p:nvPr>
        </p:nvSpPr>
        <p:spPr/>
        <p:txBody>
          <a:bodyPr/>
          <a:lstStyle/>
          <a:p>
            <a:fld id="{655F8188-3634-C847-8A27-D43AD50D59DB}" type="slidenum">
              <a:rPr kumimoji="1" lang="zh-CN" altLang="en-US" smtClean="0"/>
              <a:t>16</a:t>
            </a:fld>
            <a:endParaRPr kumimoji="1" lang="zh-CN" altLang="en-US"/>
          </a:p>
        </p:txBody>
      </p:sp>
    </p:spTree>
    <p:extLst>
      <p:ext uri="{BB962C8B-B14F-4D97-AF65-F5344CB8AC3E}">
        <p14:creationId xmlns:p14="http://schemas.microsoft.com/office/powerpoint/2010/main" val="2677433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a:p>
            <a:r>
              <a:rPr kumimoji="1" lang="zh-CN" altLang="en-US"/>
              <a:t>----- 会议笔记(12-5-16 11:33) -----</a:t>
            </a:r>
          </a:p>
          <a:p>
            <a:r>
              <a:rPr kumimoji="1" lang="zh-CN" altLang="en-US"/>
              <a:t>we need the experimental results </a:t>
            </a:r>
          </a:p>
        </p:txBody>
      </p:sp>
      <p:sp>
        <p:nvSpPr>
          <p:cNvPr id="4" name="幻灯片编号占位符 3"/>
          <p:cNvSpPr>
            <a:spLocks noGrp="1"/>
          </p:cNvSpPr>
          <p:nvPr>
            <p:ph type="sldNum" sz="quarter" idx="10"/>
          </p:nvPr>
        </p:nvSpPr>
        <p:spPr/>
        <p:txBody>
          <a:bodyPr/>
          <a:lstStyle/>
          <a:p>
            <a:fld id="{655F8188-3634-C847-8A27-D43AD50D59DB}" type="slidenum">
              <a:rPr kumimoji="1" lang="zh-CN" altLang="en-US" smtClean="0"/>
              <a:t>17</a:t>
            </a:fld>
            <a:endParaRPr kumimoji="1" lang="zh-CN" altLang="en-US"/>
          </a:p>
        </p:txBody>
      </p:sp>
    </p:spTree>
    <p:extLst>
      <p:ext uri="{BB962C8B-B14F-4D97-AF65-F5344CB8AC3E}">
        <p14:creationId xmlns:p14="http://schemas.microsoft.com/office/powerpoint/2010/main" val="2677433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How</a:t>
            </a:r>
            <a:r>
              <a:rPr kumimoji="1" lang="en-US" altLang="zh-CN" baseline="0" dirty="0" smtClean="0"/>
              <a:t> to plot the dynamic plot with the changing of coupling constant, show the changing of the spectral. </a:t>
            </a:r>
            <a:endParaRPr kumimoji="1" lang="zh-CN" altLang="en-US" dirty="0"/>
          </a:p>
        </p:txBody>
      </p:sp>
      <p:sp>
        <p:nvSpPr>
          <p:cNvPr id="4" name="幻灯片编号占位符 3"/>
          <p:cNvSpPr>
            <a:spLocks noGrp="1"/>
          </p:cNvSpPr>
          <p:nvPr>
            <p:ph type="sldNum" sz="quarter" idx="10"/>
          </p:nvPr>
        </p:nvSpPr>
        <p:spPr/>
        <p:txBody>
          <a:bodyPr/>
          <a:lstStyle/>
          <a:p>
            <a:fld id="{655F8188-3634-C847-8A27-D43AD50D59DB}" type="slidenum">
              <a:rPr kumimoji="1" lang="zh-CN" altLang="en-US" smtClean="0"/>
              <a:t>18</a:t>
            </a:fld>
            <a:endParaRPr kumimoji="1" lang="zh-CN" altLang="en-US"/>
          </a:p>
        </p:txBody>
      </p:sp>
    </p:spTree>
    <p:extLst>
      <p:ext uri="{BB962C8B-B14F-4D97-AF65-F5344CB8AC3E}">
        <p14:creationId xmlns:p14="http://schemas.microsoft.com/office/powerpoint/2010/main" val="2677433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a:p>
            <a:r>
              <a:rPr kumimoji="1" lang="zh-CN" altLang="en-US"/>
              <a:t>----- 会议笔记(12-5-16 11:33) -----</a:t>
            </a:r>
          </a:p>
          <a:p>
            <a:r>
              <a:rPr kumimoji="1" lang="zh-CN" altLang="en-US"/>
              <a:t>we need the experimental results </a:t>
            </a:r>
          </a:p>
        </p:txBody>
      </p:sp>
      <p:sp>
        <p:nvSpPr>
          <p:cNvPr id="4" name="幻灯片编号占位符 3"/>
          <p:cNvSpPr>
            <a:spLocks noGrp="1"/>
          </p:cNvSpPr>
          <p:nvPr>
            <p:ph type="sldNum" sz="quarter" idx="10"/>
          </p:nvPr>
        </p:nvSpPr>
        <p:spPr/>
        <p:txBody>
          <a:bodyPr/>
          <a:lstStyle/>
          <a:p>
            <a:fld id="{655F8188-3634-C847-8A27-D43AD50D59DB}" type="slidenum">
              <a:rPr kumimoji="1" lang="zh-CN" altLang="en-US" smtClean="0"/>
              <a:t>19</a:t>
            </a:fld>
            <a:endParaRPr kumimoji="1" lang="zh-CN" altLang="en-US"/>
          </a:p>
        </p:txBody>
      </p:sp>
    </p:spTree>
    <p:extLst>
      <p:ext uri="{BB962C8B-B14F-4D97-AF65-F5344CB8AC3E}">
        <p14:creationId xmlns:p14="http://schemas.microsoft.com/office/powerpoint/2010/main" val="2677433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In my </a:t>
            </a:r>
            <a:r>
              <a:rPr kumimoji="1" lang="en-US" altLang="zh-CN" dirty="0" err="1" smtClean="0"/>
              <a:t>phd</a:t>
            </a:r>
            <a:r>
              <a:rPr kumimoji="1" lang="en-US" altLang="zh-CN" baseline="0" dirty="0" smtClean="0"/>
              <a:t> subject, I will mainly deal with the photoemission spectra properties of some strong correlated system. Which means I am not only interested the quasi-particle excitations that is already to be seen as well described by GWA. I am also interested in the satellite structures in the spectra, that induced by the </a:t>
            </a:r>
            <a:r>
              <a:rPr kumimoji="1" lang="en-US" altLang="zh-CN" baseline="0" dirty="0" err="1" smtClean="0"/>
              <a:t>plasmon</a:t>
            </a:r>
            <a:r>
              <a:rPr kumimoji="1" lang="en-US" altLang="zh-CN" baseline="0" dirty="0" smtClean="0"/>
              <a:t> </a:t>
            </a:r>
            <a:r>
              <a:rPr kumimoji="1" lang="en-US" altLang="zh-CN" baseline="0" dirty="0" err="1" smtClean="0"/>
              <a:t>excitions</a:t>
            </a:r>
            <a:r>
              <a:rPr kumimoji="1" lang="en-US" altLang="zh-CN" baseline="0" dirty="0" smtClean="0"/>
              <a:t>. So in this talk, I </a:t>
            </a:r>
            <a:r>
              <a:rPr kumimoji="1" lang="en-US" altLang="zh-CN" baseline="0" smtClean="0"/>
              <a:t>will show </a:t>
            </a:r>
            <a:r>
              <a:rPr kumimoji="1" lang="en-US" altLang="zh-CN" baseline="0" dirty="0" smtClean="0"/>
              <a:t>you that the GWA is good for describing the QP excitations and fails describing the </a:t>
            </a:r>
            <a:r>
              <a:rPr kumimoji="1" lang="en-US" altLang="zh-CN" baseline="0" dirty="0" err="1" smtClean="0"/>
              <a:t>plasmon</a:t>
            </a:r>
            <a:r>
              <a:rPr kumimoji="1" lang="en-US" altLang="zh-CN" baseline="0" dirty="0" smtClean="0"/>
              <a:t> excitations and I will also tell you why. In addition I will introduce you the </a:t>
            </a:r>
            <a:r>
              <a:rPr kumimoji="1" lang="en-US" altLang="zh-CN" baseline="0" dirty="0" err="1" smtClean="0"/>
              <a:t>cumulant</a:t>
            </a:r>
            <a:r>
              <a:rPr kumimoji="1" lang="en-US" altLang="zh-CN" baseline="0" dirty="0" smtClean="0"/>
              <a:t> expansion approximation method developed in our group, which can be seen as a theory beyond GWA. It can describe the coupling between the particles and the </a:t>
            </a:r>
            <a:r>
              <a:rPr kumimoji="1" lang="en-US" altLang="zh-CN" baseline="0" dirty="0" err="1" smtClean="0"/>
              <a:t>plasmon</a:t>
            </a:r>
            <a:r>
              <a:rPr kumimoji="1" lang="en-US" altLang="zh-CN" baseline="0" dirty="0" smtClean="0"/>
              <a:t> </a:t>
            </a:r>
            <a:r>
              <a:rPr kumimoji="1" lang="en-US" altLang="zh-CN" baseline="0" dirty="0" err="1" smtClean="0"/>
              <a:t>excitions</a:t>
            </a:r>
            <a:r>
              <a:rPr kumimoji="1" lang="en-US" altLang="zh-CN" baseline="0" dirty="0" smtClean="0"/>
              <a:t>. So as we can get the correct satellite structure. But our </a:t>
            </a:r>
            <a:r>
              <a:rPr kumimoji="1" lang="en-US" altLang="zh-CN" baseline="0" dirty="0" err="1" smtClean="0"/>
              <a:t>cumulant</a:t>
            </a:r>
            <a:r>
              <a:rPr kumimoji="1" lang="en-US" altLang="zh-CN" baseline="0" dirty="0" smtClean="0"/>
              <a:t> is not the end of this field. I am trying to develop a theory beyond what we </a:t>
            </a:r>
            <a:r>
              <a:rPr kumimoji="1" lang="en-US" altLang="zh-CN" baseline="0" dirty="0" err="1" smtClean="0"/>
              <a:t>alread</a:t>
            </a:r>
            <a:r>
              <a:rPr kumimoji="1" lang="en-US" altLang="zh-CN" baseline="0" dirty="0" smtClean="0"/>
              <a:t> got, so in this talk I will introduce you from what aspect I am going to improve on top of our </a:t>
            </a:r>
            <a:r>
              <a:rPr kumimoji="1" lang="en-US" altLang="zh-CN" baseline="0" dirty="0" err="1" smtClean="0"/>
              <a:t>cumulant</a:t>
            </a:r>
            <a:r>
              <a:rPr kumimoji="1" lang="en-US" altLang="zh-CN" baseline="0" dirty="0" smtClean="0"/>
              <a:t> and why, how? </a:t>
            </a:r>
            <a:endParaRPr kumimoji="1" lang="zh-CN" altLang="en-US" dirty="0"/>
          </a:p>
        </p:txBody>
      </p:sp>
      <p:sp>
        <p:nvSpPr>
          <p:cNvPr id="4" name="幻灯片编号占位符 3"/>
          <p:cNvSpPr>
            <a:spLocks noGrp="1"/>
          </p:cNvSpPr>
          <p:nvPr>
            <p:ph type="sldNum" sz="quarter" idx="10"/>
          </p:nvPr>
        </p:nvSpPr>
        <p:spPr/>
        <p:txBody>
          <a:bodyPr/>
          <a:lstStyle/>
          <a:p>
            <a:fld id="{655F8188-3634-C847-8A27-D43AD50D59DB}" type="slidenum">
              <a:rPr kumimoji="1" lang="zh-CN" altLang="en-US" smtClean="0"/>
              <a:t>2</a:t>
            </a:fld>
            <a:endParaRPr kumimoji="1" lang="zh-CN" altLang="en-US"/>
          </a:p>
        </p:txBody>
      </p:sp>
    </p:spTree>
    <p:extLst>
      <p:ext uri="{BB962C8B-B14F-4D97-AF65-F5344CB8AC3E}">
        <p14:creationId xmlns:p14="http://schemas.microsoft.com/office/powerpoint/2010/main" val="2677433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a:p>
            <a:r>
              <a:rPr kumimoji="1" lang="zh-CN" altLang="en-US"/>
              <a:t>----- 会议笔记(12-5-16 11:33) -----</a:t>
            </a:r>
          </a:p>
          <a:p>
            <a:r>
              <a:rPr kumimoji="1" lang="zh-CN" altLang="en-US"/>
              <a:t>we need the experimental results </a:t>
            </a:r>
          </a:p>
        </p:txBody>
      </p:sp>
      <p:sp>
        <p:nvSpPr>
          <p:cNvPr id="4" name="幻灯片编号占位符 3"/>
          <p:cNvSpPr>
            <a:spLocks noGrp="1"/>
          </p:cNvSpPr>
          <p:nvPr>
            <p:ph type="sldNum" sz="quarter" idx="10"/>
          </p:nvPr>
        </p:nvSpPr>
        <p:spPr/>
        <p:txBody>
          <a:bodyPr/>
          <a:lstStyle/>
          <a:p>
            <a:fld id="{655F8188-3634-C847-8A27-D43AD50D59DB}" type="slidenum">
              <a:rPr kumimoji="1" lang="zh-CN" altLang="en-US" smtClean="0"/>
              <a:t>20</a:t>
            </a:fld>
            <a:endParaRPr kumimoji="1" lang="zh-CN" altLang="en-US"/>
          </a:p>
        </p:txBody>
      </p:sp>
    </p:spTree>
    <p:extLst>
      <p:ext uri="{BB962C8B-B14F-4D97-AF65-F5344CB8AC3E}">
        <p14:creationId xmlns:p14="http://schemas.microsoft.com/office/powerpoint/2010/main" val="2677433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655F8188-3634-C847-8A27-D43AD50D59DB}" type="slidenum">
              <a:rPr kumimoji="1" lang="zh-CN" altLang="en-US" smtClean="0"/>
              <a:t>21</a:t>
            </a:fld>
            <a:endParaRPr kumimoji="1" lang="zh-CN" altLang="en-US"/>
          </a:p>
        </p:txBody>
      </p:sp>
    </p:spTree>
    <p:extLst>
      <p:ext uri="{BB962C8B-B14F-4D97-AF65-F5344CB8AC3E}">
        <p14:creationId xmlns:p14="http://schemas.microsoft.com/office/powerpoint/2010/main" val="2677433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Till now, we already studied the </a:t>
            </a:r>
            <a:r>
              <a:rPr kumimoji="1" lang="en-US" altLang="zh-CN" dirty="0" err="1" smtClean="0"/>
              <a:t>cumulant</a:t>
            </a:r>
            <a:r>
              <a:rPr kumimoji="1" lang="en-US" altLang="zh-CN" dirty="0" smtClean="0"/>
              <a:t> expansion</a:t>
            </a:r>
            <a:r>
              <a:rPr kumimoji="1" lang="en-US" altLang="zh-CN" baseline="0" dirty="0" smtClean="0"/>
              <a:t> and know what kind of approximations involved in the </a:t>
            </a:r>
            <a:r>
              <a:rPr kumimoji="1" lang="en-US" altLang="zh-CN" baseline="0" dirty="0" err="1" smtClean="0"/>
              <a:t>cumulant</a:t>
            </a:r>
            <a:r>
              <a:rPr kumimoji="1" lang="en-US" altLang="zh-CN" baseline="0" dirty="0" smtClean="0"/>
              <a:t>. My study is how to go beyond these approximations. The first approximation I am </a:t>
            </a:r>
            <a:r>
              <a:rPr kumimoji="1" lang="en-US" altLang="zh-CN" baseline="0" dirty="0" err="1" smtClean="0"/>
              <a:t>gona</a:t>
            </a:r>
            <a:r>
              <a:rPr kumimoji="1" lang="en-US" altLang="zh-CN" baseline="0" dirty="0" smtClean="0"/>
              <a:t> relax is the decoupling approx. How? Our </a:t>
            </a:r>
            <a:r>
              <a:rPr kumimoji="1" lang="en-US" altLang="zh-CN" baseline="0" dirty="0" err="1" smtClean="0"/>
              <a:t>cumulant</a:t>
            </a:r>
            <a:r>
              <a:rPr kumimoji="1" lang="en-US" altLang="zh-CN" baseline="0" dirty="0" smtClean="0"/>
              <a:t> is nothing else than the one level electron </a:t>
            </a:r>
            <a:r>
              <a:rPr kumimoji="1" lang="en-US" altLang="zh-CN" baseline="0" dirty="0" err="1" smtClean="0"/>
              <a:t>plasmon</a:t>
            </a:r>
            <a:r>
              <a:rPr kumimoji="1" lang="en-US" altLang="zh-CN" baseline="0" dirty="0" smtClean="0"/>
              <a:t> coupling model where we have the exact solution. And the two-level models, which also can be solved exactly, can tell us how good (or bad) of this decoupling </a:t>
            </a:r>
            <a:r>
              <a:rPr kumimoji="1" lang="en-US" altLang="zh-CN" baseline="0" dirty="0" err="1" smtClean="0"/>
              <a:t>approx</a:t>
            </a:r>
            <a:r>
              <a:rPr kumimoji="1" lang="en-US" altLang="zh-CN" baseline="0" dirty="0" smtClean="0"/>
              <a:t> because it contains coupling between levels. From the study of these two models, we might be able to get some insights that can help us to go beyond the decoupling </a:t>
            </a:r>
            <a:r>
              <a:rPr kumimoji="1" lang="en-US" altLang="zh-CN" baseline="0" dirty="0" err="1" smtClean="0"/>
              <a:t>approx</a:t>
            </a:r>
            <a:r>
              <a:rPr kumimoji="1" lang="en-US" altLang="zh-CN" baseline="0" dirty="0" smtClean="0"/>
              <a:t> and further more, get better </a:t>
            </a:r>
            <a:r>
              <a:rPr kumimoji="1" lang="en-US" altLang="zh-CN" baseline="0" dirty="0" err="1" smtClean="0"/>
              <a:t>cumulant</a:t>
            </a:r>
            <a:r>
              <a:rPr kumimoji="1" lang="en-US" altLang="zh-CN" baseline="0" dirty="0" smtClean="0"/>
              <a:t>.</a:t>
            </a:r>
            <a:endParaRPr kumimoji="1" lang="zh-CN" altLang="en-US" dirty="0"/>
          </a:p>
        </p:txBody>
      </p:sp>
      <p:sp>
        <p:nvSpPr>
          <p:cNvPr id="4" name="幻灯片编号占位符 3"/>
          <p:cNvSpPr>
            <a:spLocks noGrp="1"/>
          </p:cNvSpPr>
          <p:nvPr>
            <p:ph type="sldNum" sz="quarter" idx="10"/>
          </p:nvPr>
        </p:nvSpPr>
        <p:spPr/>
        <p:txBody>
          <a:bodyPr/>
          <a:lstStyle/>
          <a:p>
            <a:fld id="{655F8188-3634-C847-8A27-D43AD50D59DB}" type="slidenum">
              <a:rPr kumimoji="1" lang="zh-CN" altLang="en-US" smtClean="0"/>
              <a:t>22</a:t>
            </a:fld>
            <a:endParaRPr kumimoji="1" lang="zh-CN" altLang="en-US"/>
          </a:p>
        </p:txBody>
      </p:sp>
    </p:spTree>
    <p:extLst>
      <p:ext uri="{BB962C8B-B14F-4D97-AF65-F5344CB8AC3E}">
        <p14:creationId xmlns:p14="http://schemas.microsoft.com/office/powerpoint/2010/main" val="2677433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655F8188-3634-C847-8A27-D43AD50D59DB}" type="slidenum">
              <a:rPr kumimoji="1" lang="zh-CN" altLang="en-US" smtClean="0"/>
              <a:t>23</a:t>
            </a:fld>
            <a:endParaRPr kumimoji="1" lang="zh-CN" altLang="en-US"/>
          </a:p>
        </p:txBody>
      </p:sp>
    </p:spTree>
    <p:extLst>
      <p:ext uri="{BB962C8B-B14F-4D97-AF65-F5344CB8AC3E}">
        <p14:creationId xmlns:p14="http://schemas.microsoft.com/office/powerpoint/2010/main" val="2677433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655F8188-3634-C847-8A27-D43AD50D59DB}" type="slidenum">
              <a:rPr kumimoji="1" lang="zh-CN" altLang="en-US" smtClean="0"/>
              <a:t>24</a:t>
            </a:fld>
            <a:endParaRPr kumimoji="1" lang="zh-CN" altLang="en-US"/>
          </a:p>
        </p:txBody>
      </p:sp>
    </p:spTree>
    <p:extLst>
      <p:ext uri="{BB962C8B-B14F-4D97-AF65-F5344CB8AC3E}">
        <p14:creationId xmlns:p14="http://schemas.microsoft.com/office/powerpoint/2010/main" val="2677433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655F8188-3634-C847-8A27-D43AD50D59DB}" type="slidenum">
              <a:rPr kumimoji="1" lang="zh-CN" altLang="en-US" smtClean="0"/>
              <a:t>25</a:t>
            </a:fld>
            <a:endParaRPr kumimoji="1" lang="zh-CN" altLang="en-US"/>
          </a:p>
        </p:txBody>
      </p:sp>
    </p:spTree>
    <p:extLst>
      <p:ext uri="{BB962C8B-B14F-4D97-AF65-F5344CB8AC3E}">
        <p14:creationId xmlns:p14="http://schemas.microsoft.com/office/powerpoint/2010/main" val="2677433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655F8188-3634-C847-8A27-D43AD50D59DB}" type="slidenum">
              <a:rPr kumimoji="1" lang="zh-CN" altLang="en-US" smtClean="0"/>
              <a:t>26</a:t>
            </a:fld>
            <a:endParaRPr kumimoji="1" lang="zh-CN" altLang="en-US"/>
          </a:p>
        </p:txBody>
      </p:sp>
    </p:spTree>
    <p:extLst>
      <p:ext uri="{BB962C8B-B14F-4D97-AF65-F5344CB8AC3E}">
        <p14:creationId xmlns:p14="http://schemas.microsoft.com/office/powerpoint/2010/main" val="2677433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655F8188-3634-C847-8A27-D43AD50D59DB}" type="slidenum">
              <a:rPr kumimoji="1" lang="zh-CN" altLang="en-US" smtClean="0"/>
              <a:t>27</a:t>
            </a:fld>
            <a:endParaRPr kumimoji="1" lang="zh-CN" altLang="en-US"/>
          </a:p>
        </p:txBody>
      </p:sp>
    </p:spTree>
    <p:extLst>
      <p:ext uri="{BB962C8B-B14F-4D97-AF65-F5344CB8AC3E}">
        <p14:creationId xmlns:p14="http://schemas.microsoft.com/office/powerpoint/2010/main" val="2677433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Till now, we already studied the </a:t>
            </a:r>
            <a:r>
              <a:rPr kumimoji="1" lang="en-US" altLang="zh-CN" dirty="0" err="1" smtClean="0"/>
              <a:t>cumulant</a:t>
            </a:r>
            <a:r>
              <a:rPr kumimoji="1" lang="en-US" altLang="zh-CN" dirty="0" smtClean="0"/>
              <a:t> expansion</a:t>
            </a:r>
            <a:r>
              <a:rPr kumimoji="1" lang="en-US" altLang="zh-CN" baseline="0" dirty="0" smtClean="0"/>
              <a:t> and know what kind of approximations involved in the </a:t>
            </a:r>
            <a:r>
              <a:rPr kumimoji="1" lang="en-US" altLang="zh-CN" baseline="0" dirty="0" err="1" smtClean="0"/>
              <a:t>cumulant</a:t>
            </a:r>
            <a:r>
              <a:rPr kumimoji="1" lang="en-US" altLang="zh-CN" baseline="0" dirty="0" smtClean="0"/>
              <a:t>. My study is how to go beyond these approximations. The first approximation I am </a:t>
            </a:r>
            <a:r>
              <a:rPr kumimoji="1" lang="en-US" altLang="zh-CN" baseline="0" dirty="0" err="1" smtClean="0"/>
              <a:t>gona</a:t>
            </a:r>
            <a:r>
              <a:rPr kumimoji="1" lang="en-US" altLang="zh-CN" baseline="0" dirty="0" smtClean="0"/>
              <a:t> relax is the decoupling approx. How? Our </a:t>
            </a:r>
            <a:r>
              <a:rPr kumimoji="1" lang="en-US" altLang="zh-CN" baseline="0" dirty="0" err="1" smtClean="0"/>
              <a:t>cumulant</a:t>
            </a:r>
            <a:r>
              <a:rPr kumimoji="1" lang="en-US" altLang="zh-CN" baseline="0" dirty="0" smtClean="0"/>
              <a:t> is nothing else than the one level electron </a:t>
            </a:r>
            <a:r>
              <a:rPr kumimoji="1" lang="en-US" altLang="zh-CN" baseline="0" dirty="0" err="1" smtClean="0"/>
              <a:t>plasmon</a:t>
            </a:r>
            <a:r>
              <a:rPr kumimoji="1" lang="en-US" altLang="zh-CN" baseline="0" dirty="0" smtClean="0"/>
              <a:t> coupling model where we have the exact solution. And the two-level models, which also can be solved exactly, can tell us how good (or bad) of this decoupling </a:t>
            </a:r>
            <a:r>
              <a:rPr kumimoji="1" lang="en-US" altLang="zh-CN" baseline="0" dirty="0" err="1" smtClean="0"/>
              <a:t>approx</a:t>
            </a:r>
            <a:r>
              <a:rPr kumimoji="1" lang="en-US" altLang="zh-CN" baseline="0" dirty="0" smtClean="0"/>
              <a:t> because it contains coupling between levels. From the study of these two models, we might be able to get some insights that can help us to go beyond the decoupling </a:t>
            </a:r>
            <a:r>
              <a:rPr kumimoji="1" lang="en-US" altLang="zh-CN" baseline="0" dirty="0" err="1" smtClean="0"/>
              <a:t>approx</a:t>
            </a:r>
            <a:r>
              <a:rPr kumimoji="1" lang="en-US" altLang="zh-CN" baseline="0" dirty="0" smtClean="0"/>
              <a:t> and further more, get better </a:t>
            </a:r>
            <a:r>
              <a:rPr kumimoji="1" lang="en-US" altLang="zh-CN" baseline="0" dirty="0" err="1" smtClean="0"/>
              <a:t>cumulant</a:t>
            </a:r>
            <a:r>
              <a:rPr kumimoji="1" lang="en-US" altLang="zh-CN" baseline="0" dirty="0" smtClean="0"/>
              <a:t>.</a:t>
            </a:r>
            <a:endParaRPr kumimoji="1" lang="zh-CN" altLang="en-US" dirty="0"/>
          </a:p>
        </p:txBody>
      </p:sp>
      <p:sp>
        <p:nvSpPr>
          <p:cNvPr id="4" name="幻灯片编号占位符 3"/>
          <p:cNvSpPr>
            <a:spLocks noGrp="1"/>
          </p:cNvSpPr>
          <p:nvPr>
            <p:ph type="sldNum" sz="quarter" idx="10"/>
          </p:nvPr>
        </p:nvSpPr>
        <p:spPr/>
        <p:txBody>
          <a:bodyPr/>
          <a:lstStyle/>
          <a:p>
            <a:fld id="{655F8188-3634-C847-8A27-D43AD50D59DB}" type="slidenum">
              <a:rPr kumimoji="1" lang="zh-CN" altLang="en-US" smtClean="0"/>
              <a:t>3</a:t>
            </a:fld>
            <a:endParaRPr kumimoji="1" lang="zh-CN" altLang="en-US"/>
          </a:p>
        </p:txBody>
      </p:sp>
    </p:spTree>
    <p:extLst>
      <p:ext uri="{BB962C8B-B14F-4D97-AF65-F5344CB8AC3E}">
        <p14:creationId xmlns:p14="http://schemas.microsoft.com/office/powerpoint/2010/main" val="2677433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Till now, we already studied the </a:t>
            </a:r>
            <a:r>
              <a:rPr kumimoji="1" lang="en-US" altLang="zh-CN" dirty="0" err="1" smtClean="0"/>
              <a:t>cumulant</a:t>
            </a:r>
            <a:r>
              <a:rPr kumimoji="1" lang="en-US" altLang="zh-CN" dirty="0" smtClean="0"/>
              <a:t> expansion</a:t>
            </a:r>
            <a:r>
              <a:rPr kumimoji="1" lang="en-US" altLang="zh-CN" baseline="0" dirty="0" smtClean="0"/>
              <a:t> and know what kind of approximations involved in the </a:t>
            </a:r>
            <a:r>
              <a:rPr kumimoji="1" lang="en-US" altLang="zh-CN" baseline="0" dirty="0" err="1" smtClean="0"/>
              <a:t>cumulant</a:t>
            </a:r>
            <a:r>
              <a:rPr kumimoji="1" lang="en-US" altLang="zh-CN" baseline="0" dirty="0" smtClean="0"/>
              <a:t>. My study is how to go beyond these approximations. The first approximation I am </a:t>
            </a:r>
            <a:r>
              <a:rPr kumimoji="1" lang="en-US" altLang="zh-CN" baseline="0" dirty="0" err="1" smtClean="0"/>
              <a:t>gona</a:t>
            </a:r>
            <a:r>
              <a:rPr kumimoji="1" lang="en-US" altLang="zh-CN" baseline="0" dirty="0" smtClean="0"/>
              <a:t> relax is the decoupling approx. How? Our </a:t>
            </a:r>
            <a:r>
              <a:rPr kumimoji="1" lang="en-US" altLang="zh-CN" baseline="0" dirty="0" err="1" smtClean="0"/>
              <a:t>cumulant</a:t>
            </a:r>
            <a:r>
              <a:rPr kumimoji="1" lang="en-US" altLang="zh-CN" baseline="0" dirty="0" smtClean="0"/>
              <a:t> is nothing else than the one level electron </a:t>
            </a:r>
            <a:r>
              <a:rPr kumimoji="1" lang="en-US" altLang="zh-CN" baseline="0" dirty="0" err="1" smtClean="0"/>
              <a:t>plasmon</a:t>
            </a:r>
            <a:r>
              <a:rPr kumimoji="1" lang="en-US" altLang="zh-CN" baseline="0" dirty="0" smtClean="0"/>
              <a:t> coupling model where we have the exact solution. And the two-level models, which also can be solved exactly, can tell us how good (or bad) of this decoupling </a:t>
            </a:r>
            <a:r>
              <a:rPr kumimoji="1" lang="en-US" altLang="zh-CN" baseline="0" dirty="0" err="1" smtClean="0"/>
              <a:t>approx</a:t>
            </a:r>
            <a:r>
              <a:rPr kumimoji="1" lang="en-US" altLang="zh-CN" baseline="0" dirty="0" smtClean="0"/>
              <a:t> because it contains coupling between levels. From the study of these two models, we might be able to get some insights that can help us to go beyond the decoupling </a:t>
            </a:r>
            <a:r>
              <a:rPr kumimoji="1" lang="en-US" altLang="zh-CN" baseline="0" dirty="0" err="1" smtClean="0"/>
              <a:t>approx</a:t>
            </a:r>
            <a:r>
              <a:rPr kumimoji="1" lang="en-US" altLang="zh-CN" baseline="0" dirty="0" smtClean="0"/>
              <a:t> and further more, get better </a:t>
            </a:r>
            <a:r>
              <a:rPr kumimoji="1" lang="en-US" altLang="zh-CN" baseline="0" dirty="0" err="1" smtClean="0"/>
              <a:t>cumulant</a:t>
            </a:r>
            <a:r>
              <a:rPr kumimoji="1" lang="en-US" altLang="zh-CN" baseline="0" dirty="0" smtClean="0"/>
              <a:t>.</a:t>
            </a:r>
            <a:endParaRPr kumimoji="1" lang="zh-CN" altLang="en-US" dirty="0"/>
          </a:p>
        </p:txBody>
      </p:sp>
      <p:sp>
        <p:nvSpPr>
          <p:cNvPr id="4" name="幻灯片编号占位符 3"/>
          <p:cNvSpPr>
            <a:spLocks noGrp="1"/>
          </p:cNvSpPr>
          <p:nvPr>
            <p:ph type="sldNum" sz="quarter" idx="10"/>
          </p:nvPr>
        </p:nvSpPr>
        <p:spPr/>
        <p:txBody>
          <a:bodyPr/>
          <a:lstStyle/>
          <a:p>
            <a:fld id="{655F8188-3634-C847-8A27-D43AD50D59DB}" type="slidenum">
              <a:rPr kumimoji="1" lang="zh-CN" altLang="en-US" smtClean="0"/>
              <a:t>4</a:t>
            </a:fld>
            <a:endParaRPr kumimoji="1" lang="zh-CN" altLang="en-US"/>
          </a:p>
        </p:txBody>
      </p:sp>
    </p:spTree>
    <p:extLst>
      <p:ext uri="{BB962C8B-B14F-4D97-AF65-F5344CB8AC3E}">
        <p14:creationId xmlns:p14="http://schemas.microsoft.com/office/powerpoint/2010/main" val="2677433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What</a:t>
            </a:r>
            <a:r>
              <a:rPr kumimoji="1" lang="en-US" altLang="zh-CN" baseline="0" dirty="0" smtClean="0"/>
              <a:t> is the one-particle GF? It is also called the particle propagation operator. Why? Because it represents the probability amplitude for one particle at (</a:t>
            </a:r>
            <a:r>
              <a:rPr kumimoji="1" lang="en-US" altLang="zh-CN" baseline="0" dirty="0" err="1" smtClean="0"/>
              <a:t>r’t</a:t>
            </a:r>
            <a:r>
              <a:rPr kumimoji="1" lang="en-US" altLang="zh-CN" baseline="0" dirty="0" smtClean="0"/>
              <a:t>’) propagating to (</a:t>
            </a:r>
            <a:r>
              <a:rPr kumimoji="1" lang="en-US" altLang="zh-CN" baseline="0" dirty="0" err="1" smtClean="0"/>
              <a:t>rt</a:t>
            </a:r>
            <a:r>
              <a:rPr kumimoji="1" lang="en-US" altLang="zh-CN" baseline="0" dirty="0" smtClean="0"/>
              <a:t>). Here it is the definition of the one-particle GF. Depending on creating electron or hole at the beginning, it can be separated into two GFs, namely electron propagator and hole propagator, respectively. Explain all the quantities… Many-body ground state </a:t>
            </a:r>
            <a:r>
              <a:rPr kumimoji="1" lang="en-US" altLang="zh-CN" baseline="0" dirty="0" err="1" smtClean="0"/>
              <a:t>wavefunction</a:t>
            </a:r>
            <a:r>
              <a:rPr kumimoji="1" lang="en-US" altLang="zh-CN" baseline="0" dirty="0" smtClean="0"/>
              <a:t>. Field operator in the </a:t>
            </a:r>
            <a:r>
              <a:rPr kumimoji="1" lang="en-US" altLang="zh-CN" baseline="0" dirty="0" err="1" smtClean="0"/>
              <a:t>Hersenburtg</a:t>
            </a:r>
            <a:r>
              <a:rPr kumimoji="1" lang="en-US" altLang="zh-CN" baseline="0" dirty="0" smtClean="0"/>
              <a:t> picture.  </a:t>
            </a:r>
            <a:endParaRPr kumimoji="1" lang="zh-CN" altLang="en-US" dirty="0"/>
          </a:p>
        </p:txBody>
      </p:sp>
      <p:sp>
        <p:nvSpPr>
          <p:cNvPr id="4" name="幻灯片编号占位符 3"/>
          <p:cNvSpPr>
            <a:spLocks noGrp="1"/>
          </p:cNvSpPr>
          <p:nvPr>
            <p:ph type="sldNum" sz="quarter" idx="10"/>
          </p:nvPr>
        </p:nvSpPr>
        <p:spPr/>
        <p:txBody>
          <a:bodyPr/>
          <a:lstStyle/>
          <a:p>
            <a:fld id="{655F8188-3634-C847-8A27-D43AD50D59DB}" type="slidenum">
              <a:rPr kumimoji="1" lang="zh-CN" altLang="en-US" smtClean="0"/>
              <a:t>5</a:t>
            </a:fld>
            <a:endParaRPr kumimoji="1" lang="zh-CN" altLang="en-US"/>
          </a:p>
        </p:txBody>
      </p:sp>
    </p:spTree>
    <p:extLst>
      <p:ext uri="{BB962C8B-B14F-4D97-AF65-F5344CB8AC3E}">
        <p14:creationId xmlns:p14="http://schemas.microsoft.com/office/powerpoint/2010/main" val="2677433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The</a:t>
            </a:r>
            <a:r>
              <a:rPr kumimoji="1" lang="en-US" altLang="zh-CN" baseline="0" dirty="0" smtClean="0"/>
              <a:t> spectra is the main quantity we </a:t>
            </a:r>
            <a:r>
              <a:rPr kumimoji="1" lang="en-US" altLang="zh-CN" baseline="0" dirty="0" err="1" smtClean="0"/>
              <a:t>gona</a:t>
            </a:r>
            <a:r>
              <a:rPr kumimoji="1" lang="en-US" altLang="zh-CN" baseline="0" dirty="0" smtClean="0"/>
              <a:t> study in this talk. And by definition, it can be calculated from the imaginary part the the GF. To be visualized, I take one example to show you how is the spectral calculated    </a:t>
            </a:r>
            <a:endParaRPr kumimoji="1" lang="zh-CN" altLang="en-US" dirty="0"/>
          </a:p>
        </p:txBody>
      </p:sp>
      <p:sp>
        <p:nvSpPr>
          <p:cNvPr id="4" name="幻灯片编号占位符 3"/>
          <p:cNvSpPr>
            <a:spLocks noGrp="1"/>
          </p:cNvSpPr>
          <p:nvPr>
            <p:ph type="sldNum" sz="quarter" idx="10"/>
          </p:nvPr>
        </p:nvSpPr>
        <p:spPr/>
        <p:txBody>
          <a:bodyPr/>
          <a:lstStyle/>
          <a:p>
            <a:fld id="{655F8188-3634-C847-8A27-D43AD50D59DB}" type="slidenum">
              <a:rPr kumimoji="1" lang="zh-CN" altLang="en-US" smtClean="0"/>
              <a:t>6</a:t>
            </a:fld>
            <a:endParaRPr kumimoji="1" lang="zh-CN" altLang="en-US"/>
          </a:p>
        </p:txBody>
      </p:sp>
    </p:spTree>
    <p:extLst>
      <p:ext uri="{BB962C8B-B14F-4D97-AF65-F5344CB8AC3E}">
        <p14:creationId xmlns:p14="http://schemas.microsoft.com/office/powerpoint/2010/main" val="2677433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Here it is</a:t>
            </a:r>
            <a:r>
              <a:rPr kumimoji="1" lang="en-US" altLang="zh-CN" baseline="0" dirty="0" smtClean="0"/>
              <a:t> the GW approximation and this is my favorite picture that represents the GW approximation. It is true. GW assume the solids as a cup of water. The excitation in the solid is like we through a stone into the water. What will happen? Everybody knows there will be water wave propagating on the water surface and the further the propagating, the smaller the wave amplitude. And what we do in GW? The water wave is the same as the electron density vibration. And we treat this vibration as the polarization that made of non-interacting electron hole pairs. And the first excited particle is treated differently (blue electron (hole)). The interaction between this particle with the rest of the system is classical </a:t>
            </a:r>
            <a:r>
              <a:rPr kumimoji="1" lang="en-US" altLang="zh-CN" baseline="0" dirty="0" err="1" smtClean="0"/>
              <a:t>Hartree</a:t>
            </a:r>
            <a:r>
              <a:rPr kumimoji="1" lang="en-US" altLang="zh-CN" baseline="0" dirty="0" smtClean="0"/>
              <a:t> interaction. </a:t>
            </a:r>
          </a:p>
          <a:p>
            <a:r>
              <a:rPr kumimoji="1" lang="en-US" altLang="zh-CN" baseline="0" dirty="0" smtClean="0"/>
              <a:t>These two comments are the main approximation involved in GW approximation and I will dig into detail later.</a:t>
            </a:r>
            <a:endParaRPr kumimoji="1" lang="en-US" altLang="zh-CN" dirty="0" smtClean="0"/>
          </a:p>
          <a:p>
            <a:endParaRPr kumimoji="1" lang="en-US" altLang="zh-CN" dirty="0" smtClean="0"/>
          </a:p>
          <a:p>
            <a:r>
              <a:rPr kumimoji="1" lang="en-US" altLang="zh-CN" dirty="0" smtClean="0"/>
              <a:t>No</a:t>
            </a:r>
            <a:r>
              <a:rPr kumimoji="1" lang="en-US" altLang="zh-CN" baseline="0" dirty="0" smtClean="0"/>
              <a:t> electron and hole interaction in the system except between the additional charge (due to excitation) and the left system. Electron-electron interaction are screened and represented by W. The interaction between the additional charge (due to excitation) and the left system is represented by the classical </a:t>
            </a:r>
            <a:r>
              <a:rPr kumimoji="1" lang="en-US" altLang="zh-CN" baseline="0" dirty="0" err="1" smtClean="0"/>
              <a:t>Hartree</a:t>
            </a:r>
            <a:r>
              <a:rPr kumimoji="1" lang="en-US" altLang="zh-CN" baseline="0" dirty="0" smtClean="0"/>
              <a:t> interaction.</a:t>
            </a:r>
            <a:endParaRPr kumimoji="1" lang="zh-CN" altLang="en-US" dirty="0"/>
          </a:p>
        </p:txBody>
      </p:sp>
      <p:sp>
        <p:nvSpPr>
          <p:cNvPr id="4" name="幻灯片编号占位符 3"/>
          <p:cNvSpPr>
            <a:spLocks noGrp="1"/>
          </p:cNvSpPr>
          <p:nvPr>
            <p:ph type="sldNum" sz="quarter" idx="10"/>
          </p:nvPr>
        </p:nvSpPr>
        <p:spPr/>
        <p:txBody>
          <a:bodyPr/>
          <a:lstStyle/>
          <a:p>
            <a:fld id="{8802984D-D644-ED44-B345-FE769A96918F}" type="slidenum">
              <a:rPr kumimoji="1" lang="zh-CN" altLang="en-US" smtClean="0"/>
              <a:t>7</a:t>
            </a:fld>
            <a:endParaRPr kumimoji="1" lang="zh-CN" altLang="en-US"/>
          </a:p>
        </p:txBody>
      </p:sp>
    </p:spTree>
    <p:extLst>
      <p:ext uri="{BB962C8B-B14F-4D97-AF65-F5344CB8AC3E}">
        <p14:creationId xmlns:p14="http://schemas.microsoft.com/office/powerpoint/2010/main" val="3151268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zh-CN" dirty="0" smtClean="0"/>
              <a:t>The GWA may be regarded as a generalization of the </a:t>
            </a:r>
            <a:r>
              <a:rPr kumimoji="1" lang="en-US" altLang="zh-CN" dirty="0" err="1" smtClean="0"/>
              <a:t>Hartree-Fock</a:t>
            </a:r>
            <a:r>
              <a:rPr kumimoji="1" lang="en-US" altLang="zh-CN" dirty="0" smtClean="0"/>
              <a:t> Approximation (HFA) but with a dynamically screened Coulomb interaction</a:t>
            </a:r>
            <a:r>
              <a:rPr kumimoji="1" lang="en-US" altLang="zh-CN" baseline="0" dirty="0" smtClean="0"/>
              <a:t>. So what does HF treat the solids? It treat the electrons in the solids as non-interaction particles. Imagine we have a many-electron system, the excitation remove one electron from this system. What kind of spectra we will get from HF? There will be one hole left in the system. Because there is no interaction between electrons so the electron cannot be relaxed. It means the excitation life time is infinite. Therefore, we get a delta peak in the spectra and the position of this delta peak will be at the energy level that electron stayed. </a:t>
            </a:r>
            <a:endParaRPr kumimoji="1" lang="zh-CN" altLang="en-US" dirty="0" smtClean="0"/>
          </a:p>
          <a:p>
            <a:endParaRPr kumimoji="1" lang="zh-CN" altLang="en-US" dirty="0"/>
          </a:p>
        </p:txBody>
      </p:sp>
      <p:sp>
        <p:nvSpPr>
          <p:cNvPr id="4" name="幻灯片编号占位符 3"/>
          <p:cNvSpPr>
            <a:spLocks noGrp="1"/>
          </p:cNvSpPr>
          <p:nvPr>
            <p:ph type="sldNum" sz="quarter" idx="10"/>
          </p:nvPr>
        </p:nvSpPr>
        <p:spPr/>
        <p:txBody>
          <a:bodyPr/>
          <a:lstStyle/>
          <a:p>
            <a:fld id="{8802984D-D644-ED44-B345-FE769A96918F}" type="slidenum">
              <a:rPr kumimoji="1" lang="zh-CN" altLang="en-US" smtClean="0"/>
              <a:t>8</a:t>
            </a:fld>
            <a:endParaRPr kumimoji="1" lang="zh-CN" altLang="en-US"/>
          </a:p>
        </p:txBody>
      </p:sp>
    </p:spTree>
    <p:extLst>
      <p:ext uri="{BB962C8B-B14F-4D97-AF65-F5344CB8AC3E}">
        <p14:creationId xmlns:p14="http://schemas.microsoft.com/office/powerpoint/2010/main" val="2360403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After understanding</a:t>
            </a:r>
            <a:r>
              <a:rPr kumimoji="1" lang="en-US" altLang="zh-CN" baseline="0" dirty="0" smtClean="0"/>
              <a:t> what is HF we can then understand how does it be generalized into GW. First, in GW the electron interacts with each other. The same picture like HF but with interacting electrons. What is the consequent of this interaction. The excitation will induce relaxation of other electrons in the system. Thus all the electrons will leave from their original positions and create the polarization. Each electron will create one hole. Then the electrons are surrounded by positively charged cloud and becomes </a:t>
            </a:r>
            <a:r>
              <a:rPr kumimoji="1" lang="en-US" altLang="zh-CN" baseline="0" dirty="0" err="1" smtClean="0"/>
              <a:t>quasiparticles</a:t>
            </a:r>
            <a:r>
              <a:rPr kumimoji="1" lang="en-US" altLang="zh-CN" baseline="0" dirty="0" smtClean="0"/>
              <a:t>. The interaction between the </a:t>
            </a:r>
            <a:r>
              <a:rPr kumimoji="1" lang="en-US" altLang="zh-CN" baseline="0" dirty="0" err="1" smtClean="0"/>
              <a:t>quasiparticles</a:t>
            </a:r>
            <a:r>
              <a:rPr kumimoji="1" lang="en-US" altLang="zh-CN" baseline="0" dirty="0" smtClean="0"/>
              <a:t> are represented by the dynamical screened Coulomb interaction W. From this slide we can understand the first commend.</a:t>
            </a:r>
            <a:endParaRPr kumimoji="1" lang="zh-CN" altLang="en-US" dirty="0"/>
          </a:p>
        </p:txBody>
      </p:sp>
      <p:sp>
        <p:nvSpPr>
          <p:cNvPr id="4" name="幻灯片编号占位符 3"/>
          <p:cNvSpPr>
            <a:spLocks noGrp="1"/>
          </p:cNvSpPr>
          <p:nvPr>
            <p:ph type="sldNum" sz="quarter" idx="10"/>
          </p:nvPr>
        </p:nvSpPr>
        <p:spPr/>
        <p:txBody>
          <a:bodyPr/>
          <a:lstStyle/>
          <a:p>
            <a:fld id="{8802984D-D644-ED44-B345-FE769A96918F}" type="slidenum">
              <a:rPr kumimoji="1" lang="zh-CN" altLang="en-US" smtClean="0"/>
              <a:t>9</a:t>
            </a:fld>
            <a:endParaRPr kumimoji="1" lang="zh-CN" altLang="en-US"/>
          </a:p>
        </p:txBody>
      </p:sp>
    </p:spTree>
    <p:extLst>
      <p:ext uri="{BB962C8B-B14F-4D97-AF65-F5344CB8AC3E}">
        <p14:creationId xmlns:p14="http://schemas.microsoft.com/office/powerpoint/2010/main" val="1515379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29337766-35CF-1D4F-A838-DD54742B490B}" type="datetimeFigureOut">
              <a:rPr kumimoji="1" lang="zh-CN" altLang="en-US" smtClean="0"/>
              <a:t>14-6-2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C7BCDCC-6F04-874B-9D22-05F1A247A793}" type="slidenum">
              <a:rPr kumimoji="1" lang="zh-CN" altLang="en-US" smtClean="0"/>
              <a:t>‹#›</a:t>
            </a:fld>
            <a:endParaRPr kumimoji="1" lang="zh-CN" altLang="en-US"/>
          </a:p>
        </p:txBody>
      </p:sp>
    </p:spTree>
    <p:extLst>
      <p:ext uri="{BB962C8B-B14F-4D97-AF65-F5344CB8AC3E}">
        <p14:creationId xmlns:p14="http://schemas.microsoft.com/office/powerpoint/2010/main" val="678877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29337766-35CF-1D4F-A838-DD54742B490B}" type="datetimeFigureOut">
              <a:rPr kumimoji="1" lang="zh-CN" altLang="en-US" smtClean="0"/>
              <a:t>14-6-2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C7BCDCC-6F04-874B-9D22-05F1A247A793}" type="slidenum">
              <a:rPr kumimoji="1" lang="zh-CN" altLang="en-US" smtClean="0"/>
              <a:t>‹#›</a:t>
            </a:fld>
            <a:endParaRPr kumimoji="1" lang="zh-CN" altLang="en-US"/>
          </a:p>
        </p:txBody>
      </p:sp>
    </p:spTree>
    <p:extLst>
      <p:ext uri="{BB962C8B-B14F-4D97-AF65-F5344CB8AC3E}">
        <p14:creationId xmlns:p14="http://schemas.microsoft.com/office/powerpoint/2010/main" val="231656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457200" y="274638"/>
            <a:ext cx="6019800" cy="5851525"/>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29337766-35CF-1D4F-A838-DD54742B490B}" type="datetimeFigureOut">
              <a:rPr kumimoji="1" lang="zh-CN" altLang="en-US" smtClean="0"/>
              <a:t>14-6-2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C7BCDCC-6F04-874B-9D22-05F1A247A793}" type="slidenum">
              <a:rPr kumimoji="1" lang="zh-CN" altLang="en-US" smtClean="0"/>
              <a:t>‹#›</a:t>
            </a:fld>
            <a:endParaRPr kumimoji="1" lang="zh-CN" altLang="en-US"/>
          </a:p>
        </p:txBody>
      </p:sp>
    </p:spTree>
    <p:extLst>
      <p:ext uri="{BB962C8B-B14F-4D97-AF65-F5344CB8AC3E}">
        <p14:creationId xmlns:p14="http://schemas.microsoft.com/office/powerpoint/2010/main" val="171949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29337766-35CF-1D4F-A838-DD54742B490B}" type="datetimeFigureOut">
              <a:rPr kumimoji="1" lang="zh-CN" altLang="en-US" smtClean="0"/>
              <a:t>14-6-2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C7BCDCC-6F04-874B-9D22-05F1A247A793}" type="slidenum">
              <a:rPr kumimoji="1" lang="zh-CN" altLang="en-US" smtClean="0"/>
              <a:t>‹#›</a:t>
            </a:fld>
            <a:endParaRPr kumimoji="1" lang="zh-CN" altLang="en-US"/>
          </a:p>
        </p:txBody>
      </p:sp>
    </p:spTree>
    <p:extLst>
      <p:ext uri="{BB962C8B-B14F-4D97-AF65-F5344CB8AC3E}">
        <p14:creationId xmlns:p14="http://schemas.microsoft.com/office/powerpoint/2010/main" val="3512638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29337766-35CF-1D4F-A838-DD54742B490B}" type="datetimeFigureOut">
              <a:rPr kumimoji="1" lang="zh-CN" altLang="en-US" smtClean="0"/>
              <a:t>14-6-2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C7BCDCC-6F04-874B-9D22-05F1A247A793}" type="slidenum">
              <a:rPr kumimoji="1" lang="zh-CN" altLang="en-US" smtClean="0"/>
              <a:t>‹#›</a:t>
            </a:fld>
            <a:endParaRPr kumimoji="1" lang="zh-CN" altLang="en-US"/>
          </a:p>
        </p:txBody>
      </p:sp>
    </p:spTree>
    <p:extLst>
      <p:ext uri="{BB962C8B-B14F-4D97-AF65-F5344CB8AC3E}">
        <p14:creationId xmlns:p14="http://schemas.microsoft.com/office/powerpoint/2010/main" val="4080926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29337766-35CF-1D4F-A838-DD54742B490B}" type="datetimeFigureOut">
              <a:rPr kumimoji="1" lang="zh-CN" altLang="en-US" smtClean="0"/>
              <a:t>14-6-2</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3C7BCDCC-6F04-874B-9D22-05F1A247A793}" type="slidenum">
              <a:rPr kumimoji="1" lang="zh-CN" altLang="en-US" smtClean="0"/>
              <a:t>‹#›</a:t>
            </a:fld>
            <a:endParaRPr kumimoji="1" lang="zh-CN" altLang="en-US"/>
          </a:p>
        </p:txBody>
      </p:sp>
    </p:spTree>
    <p:extLst>
      <p:ext uri="{BB962C8B-B14F-4D97-AF65-F5344CB8AC3E}">
        <p14:creationId xmlns:p14="http://schemas.microsoft.com/office/powerpoint/2010/main" val="3485657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29337766-35CF-1D4F-A838-DD54742B490B}" type="datetimeFigureOut">
              <a:rPr kumimoji="1" lang="zh-CN" altLang="en-US" smtClean="0"/>
              <a:t>14-6-2</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3C7BCDCC-6F04-874B-9D22-05F1A247A793}" type="slidenum">
              <a:rPr kumimoji="1" lang="zh-CN" altLang="en-US" smtClean="0"/>
              <a:t>‹#›</a:t>
            </a:fld>
            <a:endParaRPr kumimoji="1" lang="zh-CN" altLang="en-US"/>
          </a:p>
        </p:txBody>
      </p:sp>
    </p:spTree>
    <p:extLst>
      <p:ext uri="{BB962C8B-B14F-4D97-AF65-F5344CB8AC3E}">
        <p14:creationId xmlns:p14="http://schemas.microsoft.com/office/powerpoint/2010/main" val="2727587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29337766-35CF-1D4F-A838-DD54742B490B}" type="datetimeFigureOut">
              <a:rPr kumimoji="1" lang="zh-CN" altLang="en-US" smtClean="0"/>
              <a:t>14-6-2</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3C7BCDCC-6F04-874B-9D22-05F1A247A793}" type="slidenum">
              <a:rPr kumimoji="1" lang="zh-CN" altLang="en-US" smtClean="0"/>
              <a:t>‹#›</a:t>
            </a:fld>
            <a:endParaRPr kumimoji="1" lang="zh-CN" altLang="en-US"/>
          </a:p>
        </p:txBody>
      </p:sp>
    </p:spTree>
    <p:extLst>
      <p:ext uri="{BB962C8B-B14F-4D97-AF65-F5344CB8AC3E}">
        <p14:creationId xmlns:p14="http://schemas.microsoft.com/office/powerpoint/2010/main" val="2760965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9337766-35CF-1D4F-A838-DD54742B490B}" type="datetimeFigureOut">
              <a:rPr kumimoji="1" lang="zh-CN" altLang="en-US" smtClean="0"/>
              <a:t>14-6-2</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3C7BCDCC-6F04-874B-9D22-05F1A247A793}" type="slidenum">
              <a:rPr kumimoji="1" lang="zh-CN" altLang="en-US" smtClean="0"/>
              <a:t>‹#›</a:t>
            </a:fld>
            <a:endParaRPr kumimoji="1" lang="zh-CN" altLang="en-US"/>
          </a:p>
        </p:txBody>
      </p:sp>
    </p:spTree>
    <p:extLst>
      <p:ext uri="{BB962C8B-B14F-4D97-AF65-F5344CB8AC3E}">
        <p14:creationId xmlns:p14="http://schemas.microsoft.com/office/powerpoint/2010/main" val="191512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29337766-35CF-1D4F-A838-DD54742B490B}" type="datetimeFigureOut">
              <a:rPr kumimoji="1" lang="zh-CN" altLang="en-US" smtClean="0"/>
              <a:t>14-6-2</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3C7BCDCC-6F04-874B-9D22-05F1A247A793}" type="slidenum">
              <a:rPr kumimoji="1" lang="zh-CN" altLang="en-US" smtClean="0"/>
              <a:t>‹#›</a:t>
            </a:fld>
            <a:endParaRPr kumimoji="1" lang="zh-CN" altLang="en-US"/>
          </a:p>
        </p:txBody>
      </p:sp>
    </p:spTree>
    <p:extLst>
      <p:ext uri="{BB962C8B-B14F-4D97-AF65-F5344CB8AC3E}">
        <p14:creationId xmlns:p14="http://schemas.microsoft.com/office/powerpoint/2010/main" val="3628815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29337766-35CF-1D4F-A838-DD54742B490B}" type="datetimeFigureOut">
              <a:rPr kumimoji="1" lang="zh-CN" altLang="en-US" smtClean="0"/>
              <a:t>14-6-2</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3C7BCDCC-6F04-874B-9D22-05F1A247A793}" type="slidenum">
              <a:rPr kumimoji="1" lang="zh-CN" altLang="en-US" smtClean="0"/>
              <a:t>‹#›</a:t>
            </a:fld>
            <a:endParaRPr kumimoji="1" lang="zh-CN" altLang="en-US"/>
          </a:p>
        </p:txBody>
      </p:sp>
    </p:spTree>
    <p:extLst>
      <p:ext uri="{BB962C8B-B14F-4D97-AF65-F5344CB8AC3E}">
        <p14:creationId xmlns:p14="http://schemas.microsoft.com/office/powerpoint/2010/main" val="30439021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337766-35CF-1D4F-A838-DD54742B490B}" type="datetimeFigureOut">
              <a:rPr kumimoji="1" lang="zh-CN" altLang="en-US" smtClean="0"/>
              <a:t>14-6-2</a:t>
            </a:fld>
            <a:endParaRPr kumimoji="1"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BCDCC-6F04-874B-9D22-05F1A247A793}" type="slidenum">
              <a:rPr kumimoji="1" lang="zh-CN" altLang="en-US" smtClean="0"/>
              <a:t>‹#›</a:t>
            </a:fld>
            <a:endParaRPr kumimoji="1" lang="zh-CN" altLang="en-US"/>
          </a:p>
        </p:txBody>
      </p:sp>
    </p:spTree>
    <p:extLst>
      <p:ext uri="{BB962C8B-B14F-4D97-AF65-F5344CB8AC3E}">
        <p14:creationId xmlns:p14="http://schemas.microsoft.com/office/powerpoint/2010/main" val="3341542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gif"/><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7.emf"/><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emf"/><Relationship Id="rId5" Type="http://schemas.openxmlformats.org/officeDocument/2006/relationships/image" Target="../media/image25.emf"/><Relationship Id="rId6" Type="http://schemas.openxmlformats.org/officeDocument/2006/relationships/image" Target="../media/image26.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8.emf"/><Relationship Id="rId5" Type="http://schemas.openxmlformats.org/officeDocument/2006/relationships/image" Target="../media/image26.emf"/><Relationship Id="rId6" Type="http://schemas.openxmlformats.org/officeDocument/2006/relationships/image" Target="../media/image29.emf"/><Relationship Id="rId7" Type="http://schemas.openxmlformats.org/officeDocument/2006/relationships/image" Target="../media/image30.emf"/><Relationship Id="rId8" Type="http://schemas.openxmlformats.org/officeDocument/2006/relationships/image" Target="../media/image31.emf"/><Relationship Id="rId9" Type="http://schemas.openxmlformats.org/officeDocument/2006/relationships/image" Target="../media/image32.emf"/><Relationship Id="rId10" Type="http://schemas.openxmlformats.org/officeDocument/2006/relationships/image" Target="../media/image33.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5.emf"/><Relationship Id="rId5" Type="http://schemas.openxmlformats.org/officeDocument/2006/relationships/image" Target="../media/image36.emf"/><Relationship Id="rId6" Type="http://schemas.openxmlformats.org/officeDocument/2006/relationships/image" Target="../media/image37.e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1" Type="http://schemas.openxmlformats.org/officeDocument/2006/relationships/image" Target="../media/image46.png"/><Relationship Id="rId12" Type="http://schemas.openxmlformats.org/officeDocument/2006/relationships/image" Target="../media/image47.emf"/><Relationship Id="rId13" Type="http://schemas.openxmlformats.org/officeDocument/2006/relationships/image" Target="../media/image48.emf"/><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8.emf"/><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emf"/><Relationship Id="rId7" Type="http://schemas.openxmlformats.org/officeDocument/2006/relationships/image" Target="../media/image42.emf"/><Relationship Id="rId8" Type="http://schemas.openxmlformats.org/officeDocument/2006/relationships/image" Target="../media/image43.emf"/><Relationship Id="rId9" Type="http://schemas.openxmlformats.org/officeDocument/2006/relationships/image" Target="../media/image44.emf"/><Relationship Id="rId10" Type="http://schemas.openxmlformats.org/officeDocument/2006/relationships/image" Target="../media/image4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53.emf"/><Relationship Id="rId4"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em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59.emf"/><Relationship Id="rId4" Type="http://schemas.openxmlformats.org/officeDocument/2006/relationships/image" Target="../media/image60.emf"/><Relationship Id="rId5" Type="http://schemas.openxmlformats.org/officeDocument/2006/relationships/image" Target="../media/image61.emf"/><Relationship Id="rId6" Type="http://schemas.openxmlformats.org/officeDocument/2006/relationships/image" Target="../media/image38.emf"/><Relationship Id="rId7" Type="http://schemas.openxmlformats.org/officeDocument/2006/relationships/image" Target="../media/image62.emf"/><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59.emf"/><Relationship Id="rId4" Type="http://schemas.openxmlformats.org/officeDocument/2006/relationships/image" Target="../media/image63.emf"/><Relationship Id="rId5" Type="http://schemas.openxmlformats.org/officeDocument/2006/relationships/image" Target="../media/image64.emf"/><Relationship Id="rId6" Type="http://schemas.openxmlformats.org/officeDocument/2006/relationships/image" Target="../media/image65.emf"/><Relationship Id="rId7" Type="http://schemas.openxmlformats.org/officeDocument/2006/relationships/image" Target="../media/image66.jpg"/><Relationship Id="rId8" Type="http://schemas.openxmlformats.org/officeDocument/2006/relationships/image" Target="../media/image67.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emf"/><Relationship Id="rId5" Type="http://schemas.openxmlformats.org/officeDocument/2006/relationships/image" Target="../media/image70.emf"/><Relationship Id="rId6" Type="http://schemas.openxmlformats.org/officeDocument/2006/relationships/image" Target="../media/image71.emf"/><Relationship Id="rId7" Type="http://schemas.openxmlformats.org/officeDocument/2006/relationships/image" Target="../media/image72.emf"/><Relationship Id="rId8" Type="http://schemas.openxmlformats.org/officeDocument/2006/relationships/image" Target="../media/image73.emf"/><Relationship Id="rId9" Type="http://schemas.openxmlformats.org/officeDocument/2006/relationships/image" Target="../media/image66.jp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74.emf"/><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png"/><Relationship Id="rId5" Type="http://schemas.openxmlformats.org/officeDocument/2006/relationships/image" Target="../media/image12.emf"/><Relationship Id="rId6" Type="http://schemas.openxmlformats.org/officeDocument/2006/relationships/image" Target="../media/image13.emf"/><Relationship Id="rId7"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5" Type="http://schemas.openxmlformats.org/officeDocument/2006/relationships/image" Target="../media/image19.emf"/><Relationship Id="rId6"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268760"/>
            <a:ext cx="7772400" cy="2065152"/>
          </a:xfrm>
        </p:spPr>
        <p:txBody>
          <a:bodyPr>
            <a:normAutofit/>
          </a:bodyPr>
          <a:lstStyle/>
          <a:p>
            <a:r>
              <a:rPr kumimoji="1" lang="en-US" altLang="zh-CN" sz="3200" dirty="0" smtClean="0"/>
              <a:t>Improved Description of Electron-Plasmon coupling in Green’s function calculations</a:t>
            </a:r>
            <a:endParaRPr kumimoji="1" lang="zh-CN" altLang="en-US" sz="3200" dirty="0"/>
          </a:p>
        </p:txBody>
      </p:sp>
      <p:sp>
        <p:nvSpPr>
          <p:cNvPr id="3" name="副标题 2"/>
          <p:cNvSpPr>
            <a:spLocks noGrp="1"/>
          </p:cNvSpPr>
          <p:nvPr>
            <p:ph type="subTitle" idx="1"/>
          </p:nvPr>
        </p:nvSpPr>
        <p:spPr>
          <a:xfrm>
            <a:off x="1488563" y="3678360"/>
            <a:ext cx="5362127" cy="766911"/>
          </a:xfrm>
        </p:spPr>
        <p:txBody>
          <a:bodyPr>
            <a:normAutofit/>
          </a:bodyPr>
          <a:lstStyle/>
          <a:p>
            <a:r>
              <a:rPr kumimoji="1" lang="en-US" altLang="zh-CN" sz="2000" dirty="0" err="1" smtClean="0">
                <a:solidFill>
                  <a:srgbClr val="000090"/>
                </a:solidFill>
              </a:rPr>
              <a:t>Jianqiang</a:t>
            </a:r>
            <a:r>
              <a:rPr kumimoji="1" lang="en-US" altLang="zh-CN" sz="2000" dirty="0" smtClean="0">
                <a:solidFill>
                  <a:srgbClr val="000090"/>
                </a:solidFill>
              </a:rPr>
              <a:t> (Sky) ZHOU, Lucia REINING</a:t>
            </a:r>
            <a:endParaRPr kumimoji="1" lang="zh-CN" altLang="en-US" sz="2000" dirty="0">
              <a:solidFill>
                <a:srgbClr val="000090"/>
              </a:solidFill>
            </a:endParaRPr>
          </a:p>
        </p:txBody>
      </p:sp>
      <p:pic>
        <p:nvPicPr>
          <p:cNvPr id="7" name="Picture 5" descr="D:\Temp\Poster\logo_cea_2012.png"/>
          <p:cNvPicPr>
            <a:picLocks noChangeAspect="1" noChangeArrowheads="1"/>
          </p:cNvPicPr>
          <p:nvPr/>
        </p:nvPicPr>
        <p:blipFill>
          <a:blip r:embed="rId3" cstate="print"/>
          <a:srcRect/>
          <a:stretch>
            <a:fillRect/>
          </a:stretch>
        </p:blipFill>
        <p:spPr bwMode="auto">
          <a:xfrm>
            <a:off x="377577" y="260648"/>
            <a:ext cx="1246874" cy="1008112"/>
          </a:xfrm>
          <a:prstGeom prst="rect">
            <a:avLst/>
          </a:prstGeom>
          <a:noFill/>
        </p:spPr>
      </p:pic>
      <p:pic>
        <p:nvPicPr>
          <p:cNvPr id="8" name="Picture 9" descr="D:\Temp\Poster\CNRSfilaire-Qgrand.gif"/>
          <p:cNvPicPr>
            <a:picLocks noChangeAspect="1" noChangeArrowheads="1"/>
          </p:cNvPicPr>
          <p:nvPr/>
        </p:nvPicPr>
        <p:blipFill>
          <a:blip r:embed="rId4" cstate="print"/>
          <a:srcRect/>
          <a:stretch>
            <a:fillRect/>
          </a:stretch>
        </p:blipFill>
        <p:spPr bwMode="auto">
          <a:xfrm>
            <a:off x="4139952" y="332656"/>
            <a:ext cx="944491" cy="936104"/>
          </a:xfrm>
          <a:prstGeom prst="rect">
            <a:avLst/>
          </a:prstGeom>
          <a:noFill/>
        </p:spPr>
      </p:pic>
      <p:pic>
        <p:nvPicPr>
          <p:cNvPr id="9" name="Picture 3"/>
          <p:cNvPicPr>
            <a:picLocks noChangeAspect="1" noChangeArrowheads="1"/>
          </p:cNvPicPr>
          <p:nvPr/>
        </p:nvPicPr>
        <p:blipFill>
          <a:blip r:embed="rId5" cstate="print"/>
          <a:srcRect/>
          <a:stretch>
            <a:fillRect/>
          </a:stretch>
        </p:blipFill>
        <p:spPr bwMode="auto">
          <a:xfrm>
            <a:off x="6809420" y="353790"/>
            <a:ext cx="2026374" cy="914970"/>
          </a:xfrm>
          <a:prstGeom prst="rect">
            <a:avLst/>
          </a:prstGeom>
          <a:noFill/>
          <a:ln w="9525">
            <a:noFill/>
            <a:miter lim="800000"/>
            <a:headEnd/>
            <a:tailEnd/>
          </a:ln>
        </p:spPr>
      </p:pic>
      <p:pic>
        <p:nvPicPr>
          <p:cNvPr id="10" name="Picture 2"/>
          <p:cNvPicPr>
            <a:picLocks noChangeAspect="1" noChangeArrowheads="1"/>
          </p:cNvPicPr>
          <p:nvPr/>
        </p:nvPicPr>
        <p:blipFill>
          <a:blip r:embed="rId6" cstate="print"/>
          <a:srcRect/>
          <a:stretch>
            <a:fillRect/>
          </a:stretch>
        </p:blipFill>
        <p:spPr bwMode="auto">
          <a:xfrm>
            <a:off x="7386109" y="5229200"/>
            <a:ext cx="1295544" cy="1224136"/>
          </a:xfrm>
          <a:prstGeom prst="rect">
            <a:avLst/>
          </a:prstGeom>
          <a:noFill/>
          <a:ln w="9525">
            <a:noFill/>
            <a:miter lim="800000"/>
            <a:headEnd/>
            <a:tailEnd/>
          </a:ln>
        </p:spPr>
      </p:pic>
      <p:pic>
        <p:nvPicPr>
          <p:cNvPr id="11" name="Picture 2" descr="http://etsf.polytechnique.fr/themes/palaiseautheme/etsfpal/logo.png"/>
          <p:cNvPicPr>
            <a:picLocks noChangeAspect="1"/>
          </p:cNvPicPr>
          <p:nvPr/>
        </p:nvPicPr>
        <p:blipFill>
          <a:blip r:embed="rId7" cstate="print"/>
          <a:srcRect/>
          <a:stretch>
            <a:fillRect/>
          </a:stretch>
        </p:blipFill>
        <p:spPr bwMode="auto">
          <a:xfrm>
            <a:off x="4376211" y="5366861"/>
            <a:ext cx="1149120" cy="864091"/>
          </a:xfrm>
          <a:prstGeom prst="rect">
            <a:avLst/>
          </a:prstGeom>
          <a:noFill/>
          <a:ln w="9525">
            <a:noFill/>
            <a:miter lim="800000"/>
            <a:headEnd/>
            <a:tailEnd/>
          </a:ln>
        </p:spPr>
      </p:pic>
      <p:pic>
        <p:nvPicPr>
          <p:cNvPr id="12" name="图片 11"/>
          <p:cNvPicPr>
            <a:picLocks noChangeAspect="1"/>
          </p:cNvPicPr>
          <p:nvPr/>
        </p:nvPicPr>
        <p:blipFill>
          <a:blip r:embed="rId8"/>
          <a:stretch>
            <a:fillRect/>
          </a:stretch>
        </p:blipFill>
        <p:spPr>
          <a:xfrm>
            <a:off x="585546" y="4901005"/>
            <a:ext cx="1930400" cy="1689100"/>
          </a:xfrm>
          <a:prstGeom prst="rect">
            <a:avLst/>
          </a:prstGeom>
        </p:spPr>
      </p:pic>
      <p:sp>
        <p:nvSpPr>
          <p:cNvPr id="4" name="幻灯片编号占位符 3"/>
          <p:cNvSpPr>
            <a:spLocks noGrp="1"/>
          </p:cNvSpPr>
          <p:nvPr>
            <p:ph type="sldNum" sz="quarter" idx="12"/>
          </p:nvPr>
        </p:nvSpPr>
        <p:spPr/>
        <p:txBody>
          <a:bodyPr/>
          <a:lstStyle/>
          <a:p>
            <a:fld id="{4CEC3A9A-87E3-EA40-A208-EDAE26C131B1}" type="slidenum">
              <a:rPr kumimoji="1" lang="zh-CN" altLang="en-US" smtClean="0"/>
              <a:t>1</a:t>
            </a:fld>
            <a:endParaRPr kumimoji="1" lang="zh-CN" altLang="en-US"/>
          </a:p>
        </p:txBody>
      </p:sp>
      <p:sp>
        <p:nvSpPr>
          <p:cNvPr id="5" name="页脚占位符 4"/>
          <p:cNvSpPr>
            <a:spLocks noGrp="1"/>
          </p:cNvSpPr>
          <p:nvPr>
            <p:ph type="ftr" sz="quarter" idx="11"/>
          </p:nvPr>
        </p:nvSpPr>
        <p:spPr/>
        <p:txBody>
          <a:bodyPr/>
          <a:lstStyle/>
          <a:p>
            <a:r>
              <a:rPr kumimoji="1" lang="en-US" altLang="zh-CN" smtClean="0"/>
              <a:t>ETSF YRM 2014 Rome</a:t>
            </a:r>
            <a:endParaRPr kumimoji="1" lang="zh-CN" altLang="en-US" dirty="0"/>
          </a:p>
        </p:txBody>
      </p:sp>
    </p:spTree>
    <p:extLst>
      <p:ext uri="{BB962C8B-B14F-4D97-AF65-F5344CB8AC3E}">
        <p14:creationId xmlns:p14="http://schemas.microsoft.com/office/powerpoint/2010/main" val="72610066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817" y="0"/>
            <a:ext cx="9143183" cy="6573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400" dirty="0"/>
              <a:t>Interacting particles</a:t>
            </a:r>
            <a:endParaRPr kumimoji="1" lang="zh-CN" altLang="en-US" sz="2400" dirty="0"/>
          </a:p>
        </p:txBody>
      </p:sp>
      <p:sp>
        <p:nvSpPr>
          <p:cNvPr id="3" name="文本框 2"/>
          <p:cNvSpPr txBox="1"/>
          <p:nvPr/>
        </p:nvSpPr>
        <p:spPr>
          <a:xfrm>
            <a:off x="483714" y="906262"/>
            <a:ext cx="8238148" cy="707886"/>
          </a:xfrm>
          <a:prstGeom prst="rect">
            <a:avLst/>
          </a:prstGeom>
          <a:noFill/>
        </p:spPr>
        <p:txBody>
          <a:bodyPr wrap="square" rtlCol="0">
            <a:spAutoFit/>
          </a:bodyPr>
          <a:lstStyle/>
          <a:p>
            <a:r>
              <a:rPr kumimoji="1" lang="en-US" altLang="zh-CN" sz="2000" dirty="0" smtClean="0">
                <a:solidFill>
                  <a:srgbClr val="FF0000"/>
                </a:solidFill>
              </a:rPr>
              <a:t>Signature 2: the blue hole only feels classical induced </a:t>
            </a:r>
            <a:r>
              <a:rPr kumimoji="1" lang="en-US" altLang="zh-CN" sz="2000" dirty="0" err="1" smtClean="0">
                <a:solidFill>
                  <a:srgbClr val="FF0000"/>
                </a:solidFill>
              </a:rPr>
              <a:t>Hartree</a:t>
            </a:r>
            <a:r>
              <a:rPr kumimoji="1" lang="en-US" altLang="zh-CN" sz="2000" dirty="0" smtClean="0">
                <a:solidFill>
                  <a:srgbClr val="FF0000"/>
                </a:solidFill>
              </a:rPr>
              <a:t> potential created by the rest of the system (without exchange correlation contribution)</a:t>
            </a:r>
            <a:endParaRPr kumimoji="1" lang="zh-CN" altLang="en-US" sz="2000" dirty="0">
              <a:solidFill>
                <a:srgbClr val="FF0000"/>
              </a:solidFill>
            </a:endParaRPr>
          </a:p>
        </p:txBody>
      </p:sp>
      <p:sp>
        <p:nvSpPr>
          <p:cNvPr id="18" name="幻灯片编号占位符 17"/>
          <p:cNvSpPr>
            <a:spLocks noGrp="1"/>
          </p:cNvSpPr>
          <p:nvPr>
            <p:ph type="sldNum" sz="quarter" idx="12"/>
          </p:nvPr>
        </p:nvSpPr>
        <p:spPr/>
        <p:txBody>
          <a:bodyPr/>
          <a:lstStyle/>
          <a:p>
            <a:fld id="{4CEC3A9A-87E3-EA40-A208-EDAE26C131B1}" type="slidenum">
              <a:rPr kumimoji="1" lang="zh-CN" altLang="en-US" smtClean="0"/>
              <a:t>10</a:t>
            </a:fld>
            <a:endParaRPr kumimoji="1" lang="zh-CN" altLang="en-US"/>
          </a:p>
        </p:txBody>
      </p:sp>
      <p:sp>
        <p:nvSpPr>
          <p:cNvPr id="14" name="文本框 13"/>
          <p:cNvSpPr txBox="1"/>
          <p:nvPr/>
        </p:nvSpPr>
        <p:spPr>
          <a:xfrm>
            <a:off x="688768" y="5104008"/>
            <a:ext cx="7675261" cy="646331"/>
          </a:xfrm>
          <a:prstGeom prst="rect">
            <a:avLst/>
          </a:prstGeom>
          <a:noFill/>
        </p:spPr>
        <p:txBody>
          <a:bodyPr wrap="square" rtlCol="0">
            <a:spAutoFit/>
          </a:bodyPr>
          <a:lstStyle/>
          <a:p>
            <a:r>
              <a:rPr kumimoji="1" lang="en-US" altLang="zh-CN" dirty="0" smtClean="0"/>
              <a:t>In the </a:t>
            </a:r>
            <a:r>
              <a:rPr kumimoji="1" lang="en-US" altLang="zh-CN" dirty="0" err="1" smtClean="0"/>
              <a:t>cumulant</a:t>
            </a:r>
            <a:r>
              <a:rPr kumimoji="1" lang="en-US" altLang="zh-CN" dirty="0" smtClean="0"/>
              <a:t> expansion, this interaction is represented by the coupling between electron (hole) and the </a:t>
            </a:r>
            <a:r>
              <a:rPr kumimoji="1" lang="en-US" altLang="zh-CN" dirty="0" err="1" smtClean="0"/>
              <a:t>plasmon</a:t>
            </a:r>
            <a:endParaRPr kumimoji="1" lang="zh-CN" altLang="en-US" dirty="0"/>
          </a:p>
        </p:txBody>
      </p:sp>
      <p:sp>
        <p:nvSpPr>
          <p:cNvPr id="4" name="页脚占位符 3"/>
          <p:cNvSpPr>
            <a:spLocks noGrp="1"/>
          </p:cNvSpPr>
          <p:nvPr>
            <p:ph type="ftr" sz="quarter" idx="11"/>
          </p:nvPr>
        </p:nvSpPr>
        <p:spPr/>
        <p:txBody>
          <a:bodyPr/>
          <a:lstStyle/>
          <a:p>
            <a:r>
              <a:rPr kumimoji="1" lang="en-US" altLang="zh-CN" smtClean="0"/>
              <a:t>ETSF YRM 2014 Rome</a:t>
            </a:r>
            <a:endParaRPr kumimoji="1" lang="zh-CN" altLang="en-US"/>
          </a:p>
        </p:txBody>
      </p:sp>
      <p:sp>
        <p:nvSpPr>
          <p:cNvPr id="23" name="矩形 22"/>
          <p:cNvSpPr/>
          <p:nvPr/>
        </p:nvSpPr>
        <p:spPr>
          <a:xfrm>
            <a:off x="2440118" y="2077640"/>
            <a:ext cx="4253633" cy="2170604"/>
          </a:xfrm>
          <a:prstGeom prst="rect">
            <a:avLst/>
          </a:prstGeom>
          <a:solidFill>
            <a:srgbClr val="BFBFB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2" name="椭圆 21"/>
          <p:cNvSpPr/>
          <p:nvPr/>
        </p:nvSpPr>
        <p:spPr>
          <a:xfrm>
            <a:off x="4503940" y="3076362"/>
            <a:ext cx="222828" cy="222762"/>
          </a:xfrm>
          <a:prstGeom prst="ellipse">
            <a:avLst/>
          </a:prstGeom>
          <a:solidFill>
            <a:schemeClr val="bg1"/>
          </a:solidFill>
          <a:ln w="38100"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b="1" dirty="0">
              <a:solidFill>
                <a:srgbClr val="FF0000"/>
              </a:solidFill>
            </a:endParaRPr>
          </a:p>
        </p:txBody>
      </p:sp>
      <p:pic>
        <p:nvPicPr>
          <p:cNvPr id="54" name="图片 5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2481018"/>
            <a:ext cx="708544" cy="308425"/>
          </a:xfrm>
          <a:prstGeom prst="rect">
            <a:avLst/>
          </a:prstGeom>
        </p:spPr>
      </p:pic>
      <p:pic>
        <p:nvPicPr>
          <p:cNvPr id="55" name="图片 5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4682" y="3647934"/>
            <a:ext cx="708544" cy="308425"/>
          </a:xfrm>
          <a:prstGeom prst="rect">
            <a:avLst/>
          </a:prstGeom>
        </p:spPr>
      </p:pic>
      <p:pic>
        <p:nvPicPr>
          <p:cNvPr id="56" name="图片 5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3556957"/>
            <a:ext cx="708544" cy="308425"/>
          </a:xfrm>
          <a:prstGeom prst="rect">
            <a:avLst/>
          </a:prstGeom>
        </p:spPr>
      </p:pic>
      <p:pic>
        <p:nvPicPr>
          <p:cNvPr id="57" name="图片 5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8168" y="2435789"/>
            <a:ext cx="708544" cy="308425"/>
          </a:xfrm>
          <a:prstGeom prst="rect">
            <a:avLst/>
          </a:prstGeom>
        </p:spPr>
      </p:pic>
      <p:pic>
        <p:nvPicPr>
          <p:cNvPr id="7" name="图片 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7578" y="4435276"/>
            <a:ext cx="1276451" cy="398891"/>
          </a:xfrm>
          <a:prstGeom prst="rect">
            <a:avLst/>
          </a:prstGeom>
          <a:ln>
            <a:solidFill>
              <a:srgbClr val="FF0000"/>
            </a:solidFill>
          </a:ln>
        </p:spPr>
      </p:pic>
      <p:cxnSp>
        <p:nvCxnSpPr>
          <p:cNvPr id="9" name="直线箭头连接符 8"/>
          <p:cNvCxnSpPr/>
          <p:nvPr/>
        </p:nvCxnSpPr>
        <p:spPr>
          <a:xfrm>
            <a:off x="4726768" y="3299124"/>
            <a:ext cx="2360810" cy="113615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11633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817" y="657328"/>
            <a:ext cx="3912940" cy="3301240"/>
          </a:xfrm>
          <a:prstGeom prst="rect">
            <a:avLst/>
          </a:prstGeom>
        </p:spPr>
      </p:pic>
      <p:sp>
        <p:nvSpPr>
          <p:cNvPr id="5" name="圆角矩形 4"/>
          <p:cNvSpPr/>
          <p:nvPr/>
        </p:nvSpPr>
        <p:spPr>
          <a:xfrm>
            <a:off x="817" y="0"/>
            <a:ext cx="9143183" cy="6573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400" dirty="0" smtClean="0"/>
              <a:t>Spectral function calculated from GW Approximation</a:t>
            </a:r>
            <a:endParaRPr kumimoji="1" lang="zh-CN" altLang="en-US" sz="2400" dirty="0"/>
          </a:p>
        </p:txBody>
      </p:sp>
      <p:sp>
        <p:nvSpPr>
          <p:cNvPr id="2" name="幻灯片编号占位符 1"/>
          <p:cNvSpPr>
            <a:spLocks noGrp="1"/>
          </p:cNvSpPr>
          <p:nvPr>
            <p:ph type="sldNum" sz="quarter" idx="12"/>
          </p:nvPr>
        </p:nvSpPr>
        <p:spPr/>
        <p:txBody>
          <a:bodyPr/>
          <a:lstStyle/>
          <a:p>
            <a:fld id="{4CEC3A9A-87E3-EA40-A208-EDAE26C131B1}" type="slidenum">
              <a:rPr kumimoji="1" lang="zh-CN" altLang="en-US" smtClean="0"/>
              <a:t>11</a:t>
            </a:fld>
            <a:endParaRPr kumimoji="1" lang="zh-CN" altLang="en-US"/>
          </a:p>
        </p:txBody>
      </p:sp>
      <p:sp>
        <p:nvSpPr>
          <p:cNvPr id="4" name="页脚占位符 3"/>
          <p:cNvSpPr>
            <a:spLocks noGrp="1"/>
          </p:cNvSpPr>
          <p:nvPr>
            <p:ph type="ftr" sz="quarter" idx="11"/>
          </p:nvPr>
        </p:nvSpPr>
        <p:spPr/>
        <p:txBody>
          <a:bodyPr/>
          <a:lstStyle/>
          <a:p>
            <a:r>
              <a:rPr kumimoji="1" lang="en-US" altLang="zh-CN" smtClean="0"/>
              <a:t>ETSF YRM 2014 Rome</a:t>
            </a:r>
            <a:endParaRPr kumimoji="1" lang="zh-CN" altLang="en-US"/>
          </a:p>
        </p:txBody>
      </p:sp>
      <p:pic>
        <p:nvPicPr>
          <p:cNvPr id="7" name="图片 6"/>
          <p:cNvPicPr>
            <a:picLocks noChangeAspect="1"/>
          </p:cNvPicPr>
          <p:nvPr/>
        </p:nvPicPr>
        <p:blipFill>
          <a:blip r:embed="rId4"/>
          <a:stretch>
            <a:fillRect/>
          </a:stretch>
        </p:blipFill>
        <p:spPr>
          <a:xfrm>
            <a:off x="4187882" y="775806"/>
            <a:ext cx="4412507" cy="3085066"/>
          </a:xfrm>
          <a:prstGeom prst="rect">
            <a:avLst/>
          </a:prstGeom>
        </p:spPr>
      </p:pic>
      <p:pic>
        <p:nvPicPr>
          <p:cNvPr id="8" name="图片 7"/>
          <p:cNvPicPr>
            <a:picLocks noChangeAspect="1"/>
          </p:cNvPicPr>
          <p:nvPr/>
        </p:nvPicPr>
        <p:blipFill>
          <a:blip r:embed="rId5"/>
          <a:stretch>
            <a:fillRect/>
          </a:stretch>
        </p:blipFill>
        <p:spPr>
          <a:xfrm>
            <a:off x="624666" y="4041422"/>
            <a:ext cx="8076088" cy="2217229"/>
          </a:xfrm>
          <a:prstGeom prst="rect">
            <a:avLst/>
          </a:prstGeom>
        </p:spPr>
      </p:pic>
      <p:sp>
        <p:nvSpPr>
          <p:cNvPr id="3" name="文本框 2"/>
          <p:cNvSpPr txBox="1"/>
          <p:nvPr/>
        </p:nvSpPr>
        <p:spPr>
          <a:xfrm>
            <a:off x="2749131" y="4326593"/>
            <a:ext cx="5428487" cy="369332"/>
          </a:xfrm>
          <a:prstGeom prst="rect">
            <a:avLst/>
          </a:prstGeom>
          <a:noFill/>
        </p:spPr>
        <p:txBody>
          <a:bodyPr wrap="square" rtlCol="0">
            <a:spAutoFit/>
          </a:bodyPr>
          <a:lstStyle/>
          <a:p>
            <a:r>
              <a:rPr kumimoji="1" lang="en-US" altLang="zh-CN" dirty="0" smtClean="0"/>
              <a:t>the exact and GW spectra in the one-level model</a:t>
            </a:r>
            <a:endParaRPr kumimoji="1" lang="zh-CN" altLang="en-US" dirty="0"/>
          </a:p>
        </p:txBody>
      </p:sp>
    </p:spTree>
    <p:extLst>
      <p:ext uri="{BB962C8B-B14F-4D97-AF65-F5344CB8AC3E}">
        <p14:creationId xmlns:p14="http://schemas.microsoft.com/office/powerpoint/2010/main" val="1706923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3"/>
          <a:stretch>
            <a:fillRect/>
          </a:stretch>
        </p:blipFill>
        <p:spPr>
          <a:xfrm>
            <a:off x="624666" y="4236820"/>
            <a:ext cx="8076088" cy="2217229"/>
          </a:xfrm>
          <a:prstGeom prst="rect">
            <a:avLst/>
          </a:prstGeom>
        </p:spPr>
      </p:pic>
      <p:sp>
        <p:nvSpPr>
          <p:cNvPr id="25" name="圆角矩形 24"/>
          <p:cNvSpPr/>
          <p:nvPr/>
        </p:nvSpPr>
        <p:spPr>
          <a:xfrm>
            <a:off x="817" y="0"/>
            <a:ext cx="9143183" cy="6573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400" dirty="0" smtClean="0"/>
              <a:t>One-level electron-</a:t>
            </a:r>
            <a:r>
              <a:rPr kumimoji="1" lang="en-US" altLang="zh-CN" sz="2400" dirty="0" err="1" smtClean="0"/>
              <a:t>plasmon</a:t>
            </a:r>
            <a:r>
              <a:rPr kumimoji="1" lang="en-US" altLang="zh-CN" sz="2400" dirty="0" smtClean="0"/>
              <a:t> coupling model</a:t>
            </a:r>
            <a:endParaRPr kumimoji="1" lang="zh-CN" altLang="en-US" sz="2400" dirty="0"/>
          </a:p>
        </p:txBody>
      </p:sp>
      <p:sp>
        <p:nvSpPr>
          <p:cNvPr id="3" name="幻灯片编号占位符 2"/>
          <p:cNvSpPr>
            <a:spLocks noGrp="1"/>
          </p:cNvSpPr>
          <p:nvPr>
            <p:ph type="sldNum" sz="quarter" idx="12"/>
          </p:nvPr>
        </p:nvSpPr>
        <p:spPr/>
        <p:txBody>
          <a:bodyPr/>
          <a:lstStyle/>
          <a:p>
            <a:fld id="{11739D9A-8D01-7E4D-B0C5-C5C66F7E372C}" type="slidenum">
              <a:rPr kumimoji="1" lang="zh-CN" altLang="en-US" smtClean="0"/>
              <a:t>12</a:t>
            </a:fld>
            <a:endParaRPr kumimoji="1" lang="zh-CN" altLang="en-US" dirty="0"/>
          </a:p>
        </p:txBody>
      </p:sp>
      <p:sp>
        <p:nvSpPr>
          <p:cNvPr id="5" name="页脚占位符 4"/>
          <p:cNvSpPr>
            <a:spLocks noGrp="1"/>
          </p:cNvSpPr>
          <p:nvPr>
            <p:ph type="ftr" sz="quarter" idx="11"/>
          </p:nvPr>
        </p:nvSpPr>
        <p:spPr/>
        <p:txBody>
          <a:bodyPr/>
          <a:lstStyle/>
          <a:p>
            <a:r>
              <a:rPr kumimoji="1" lang="en-US" altLang="zh-CN" smtClean="0"/>
              <a:t>ETSF YRM 2014 Rome</a:t>
            </a:r>
            <a:endParaRPr kumimoji="1" lang="zh-CN" altLang="en-US"/>
          </a:p>
        </p:txBody>
      </p:sp>
      <p:grpSp>
        <p:nvGrpSpPr>
          <p:cNvPr id="4" name="组 3"/>
          <p:cNvGrpSpPr/>
          <p:nvPr/>
        </p:nvGrpSpPr>
        <p:grpSpPr>
          <a:xfrm>
            <a:off x="2762038" y="2658769"/>
            <a:ext cx="6235624" cy="1579880"/>
            <a:chOff x="2762038" y="2658769"/>
            <a:chExt cx="6235624" cy="1579880"/>
          </a:xfrm>
        </p:grpSpPr>
        <p:sp>
          <p:nvSpPr>
            <p:cNvPr id="24" name="矩形 23"/>
            <p:cNvSpPr/>
            <p:nvPr/>
          </p:nvSpPr>
          <p:spPr>
            <a:xfrm>
              <a:off x="6100766" y="2700947"/>
              <a:ext cx="797865" cy="3377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pic>
          <p:nvPicPr>
            <p:cNvPr id="26" name="图片 2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2038" y="2673927"/>
              <a:ext cx="5587041" cy="872028"/>
            </a:xfrm>
            <a:prstGeom prst="rect">
              <a:avLst/>
            </a:prstGeom>
          </p:spPr>
        </p:pic>
        <p:pic>
          <p:nvPicPr>
            <p:cNvPr id="27" name="图片 2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3397" y="3647876"/>
              <a:ext cx="744742" cy="590773"/>
            </a:xfrm>
            <a:prstGeom prst="rect">
              <a:avLst/>
            </a:prstGeom>
            <a:ln>
              <a:solidFill>
                <a:srgbClr val="FF0000"/>
              </a:solidFill>
            </a:ln>
          </p:spPr>
        </p:pic>
        <p:cxnSp>
          <p:nvCxnSpPr>
            <p:cNvPr id="29" name="直线箭头连接符 28"/>
            <p:cNvCxnSpPr/>
            <p:nvPr/>
          </p:nvCxnSpPr>
          <p:spPr>
            <a:xfrm>
              <a:off x="6898632" y="2843435"/>
              <a:ext cx="81606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文本框 30"/>
            <p:cNvSpPr txBox="1"/>
            <p:nvPr/>
          </p:nvSpPr>
          <p:spPr>
            <a:xfrm>
              <a:off x="7772055" y="2658769"/>
              <a:ext cx="1225607" cy="369332"/>
            </a:xfrm>
            <a:prstGeom prst="rect">
              <a:avLst/>
            </a:prstGeom>
            <a:noFill/>
          </p:spPr>
          <p:txBody>
            <a:bodyPr wrap="square" rtlCol="0">
              <a:spAutoFit/>
            </a:bodyPr>
            <a:lstStyle/>
            <a:p>
              <a:r>
                <a:rPr kumimoji="1" lang="en-US" altLang="zh-CN" dirty="0" smtClean="0">
                  <a:solidFill>
                    <a:srgbClr val="FF0000"/>
                  </a:solidFill>
                </a:rPr>
                <a:t>Z factor</a:t>
              </a:r>
              <a:endParaRPr kumimoji="1" lang="zh-CN" altLang="en-US" dirty="0">
                <a:solidFill>
                  <a:srgbClr val="FF0000"/>
                </a:solidFill>
              </a:endParaRPr>
            </a:p>
          </p:txBody>
        </p:sp>
        <p:sp>
          <p:nvSpPr>
            <p:cNvPr id="32" name="右大括号 31"/>
            <p:cNvSpPr/>
            <p:nvPr/>
          </p:nvSpPr>
          <p:spPr>
            <a:xfrm rot="5400000">
              <a:off x="5969969" y="3145020"/>
              <a:ext cx="208802" cy="866374"/>
            </a:xfrm>
            <a:prstGeom prst="rightBrace">
              <a:avLst>
                <a:gd name="adj1" fmla="val 8333"/>
                <a:gd name="adj2" fmla="val 5162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CN" altLang="en-US"/>
            </a:p>
          </p:txBody>
        </p:sp>
        <p:sp>
          <p:nvSpPr>
            <p:cNvPr id="34" name="文本框 33"/>
            <p:cNvSpPr txBox="1"/>
            <p:nvPr/>
          </p:nvSpPr>
          <p:spPr>
            <a:xfrm>
              <a:off x="5556458" y="3624884"/>
              <a:ext cx="994202" cy="369332"/>
            </a:xfrm>
            <a:prstGeom prst="rect">
              <a:avLst/>
            </a:prstGeom>
            <a:noFill/>
          </p:spPr>
          <p:txBody>
            <a:bodyPr wrap="square" rtlCol="0">
              <a:spAutoFit/>
            </a:bodyPr>
            <a:lstStyle/>
            <a:p>
              <a:r>
                <a:rPr kumimoji="1" lang="en-US" altLang="zh-CN" dirty="0" smtClean="0">
                  <a:solidFill>
                    <a:srgbClr val="FF0000"/>
                  </a:solidFill>
                </a:rPr>
                <a:t>Shift QP</a:t>
              </a:r>
              <a:endParaRPr kumimoji="1" lang="zh-CN" altLang="en-US" dirty="0">
                <a:solidFill>
                  <a:srgbClr val="FF0000"/>
                </a:solidFill>
              </a:endParaRPr>
            </a:p>
          </p:txBody>
        </p:sp>
        <p:sp>
          <p:nvSpPr>
            <p:cNvPr id="35" name="右大括号 34"/>
            <p:cNvSpPr/>
            <p:nvPr/>
          </p:nvSpPr>
          <p:spPr>
            <a:xfrm rot="5400000">
              <a:off x="7198554" y="3322289"/>
              <a:ext cx="244729" cy="518903"/>
            </a:xfrm>
            <a:prstGeom prst="rightBrace">
              <a:avLst>
                <a:gd name="adj1" fmla="val 8333"/>
                <a:gd name="adj2" fmla="val 5162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CN" altLang="en-US"/>
            </a:p>
          </p:txBody>
        </p:sp>
        <p:sp>
          <p:nvSpPr>
            <p:cNvPr id="36" name="文本框 35"/>
            <p:cNvSpPr txBox="1"/>
            <p:nvPr/>
          </p:nvSpPr>
          <p:spPr>
            <a:xfrm>
              <a:off x="6770809" y="3617525"/>
              <a:ext cx="1100221" cy="369332"/>
            </a:xfrm>
            <a:prstGeom prst="rect">
              <a:avLst/>
            </a:prstGeom>
            <a:noFill/>
          </p:spPr>
          <p:txBody>
            <a:bodyPr wrap="square" rtlCol="0">
              <a:spAutoFit/>
            </a:bodyPr>
            <a:lstStyle/>
            <a:p>
              <a:r>
                <a:rPr kumimoji="1" lang="en-US" altLang="zh-CN" dirty="0" smtClean="0">
                  <a:solidFill>
                    <a:srgbClr val="FF0000"/>
                  </a:solidFill>
                </a:rPr>
                <a:t>Satellites</a:t>
              </a:r>
              <a:endParaRPr kumimoji="1" lang="zh-CN" altLang="en-US" dirty="0">
                <a:solidFill>
                  <a:srgbClr val="FF0000"/>
                </a:solidFill>
              </a:endParaRPr>
            </a:p>
          </p:txBody>
        </p:sp>
      </p:grpSp>
      <p:sp>
        <p:nvSpPr>
          <p:cNvPr id="38" name="文本框 37"/>
          <p:cNvSpPr txBox="1"/>
          <p:nvPr/>
        </p:nvSpPr>
        <p:spPr>
          <a:xfrm>
            <a:off x="2749131" y="4494077"/>
            <a:ext cx="5428487" cy="369332"/>
          </a:xfrm>
          <a:prstGeom prst="rect">
            <a:avLst/>
          </a:prstGeom>
          <a:noFill/>
        </p:spPr>
        <p:txBody>
          <a:bodyPr wrap="square" rtlCol="0">
            <a:spAutoFit/>
          </a:bodyPr>
          <a:lstStyle/>
          <a:p>
            <a:r>
              <a:rPr kumimoji="1" lang="en-US" altLang="zh-CN" dirty="0" smtClean="0"/>
              <a:t>the exact and GW spectra in the one-level model</a:t>
            </a:r>
            <a:endParaRPr kumimoji="1" lang="zh-CN" altLang="en-US" dirty="0"/>
          </a:p>
        </p:txBody>
      </p:sp>
      <p:grpSp>
        <p:nvGrpSpPr>
          <p:cNvPr id="2" name="组 1"/>
          <p:cNvGrpSpPr/>
          <p:nvPr/>
        </p:nvGrpSpPr>
        <p:grpSpPr>
          <a:xfrm>
            <a:off x="124479" y="825861"/>
            <a:ext cx="8838105" cy="3251205"/>
            <a:chOff x="124479" y="825861"/>
            <a:chExt cx="8838105" cy="3251205"/>
          </a:xfrm>
        </p:grpSpPr>
        <p:pic>
          <p:nvPicPr>
            <p:cNvPr id="6" name="图片 5"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8394" y="1424080"/>
              <a:ext cx="6642100" cy="533400"/>
            </a:xfrm>
            <a:prstGeom prst="rect">
              <a:avLst/>
            </a:prstGeom>
          </p:spPr>
        </p:pic>
        <p:grpSp>
          <p:nvGrpSpPr>
            <p:cNvPr id="28" name="组 27"/>
            <p:cNvGrpSpPr/>
            <p:nvPr/>
          </p:nvGrpSpPr>
          <p:grpSpPr>
            <a:xfrm>
              <a:off x="124479" y="1415280"/>
              <a:ext cx="2316594" cy="2661786"/>
              <a:chOff x="5397007" y="2241344"/>
              <a:chExt cx="3273084" cy="3875083"/>
            </a:xfrm>
            <a:effectLst>
              <a:outerShdw blurRad="50800" dist="38100" dir="2700000" algn="tl" rotWithShape="0">
                <a:prstClr val="black">
                  <a:alpha val="40000"/>
                </a:prstClr>
              </a:outerShdw>
            </a:effectLst>
          </p:grpSpPr>
          <p:cxnSp>
            <p:nvCxnSpPr>
              <p:cNvPr id="12" name="直线连接符 11"/>
              <p:cNvCxnSpPr/>
              <p:nvPr/>
            </p:nvCxnSpPr>
            <p:spPr>
              <a:xfrm>
                <a:off x="5881568" y="4980040"/>
                <a:ext cx="215546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椭圆 12"/>
              <p:cNvSpPr/>
              <p:nvPr/>
            </p:nvSpPr>
            <p:spPr>
              <a:xfrm>
                <a:off x="6817272" y="4645810"/>
                <a:ext cx="317471" cy="350942"/>
              </a:xfrm>
              <a:prstGeom prst="ellipse">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5" name="椭圆 14"/>
              <p:cNvSpPr/>
              <p:nvPr/>
            </p:nvSpPr>
            <p:spPr>
              <a:xfrm>
                <a:off x="6810936" y="2241344"/>
                <a:ext cx="317471" cy="35094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9" name="云形 18"/>
              <p:cNvSpPr/>
              <p:nvPr/>
            </p:nvSpPr>
            <p:spPr>
              <a:xfrm>
                <a:off x="5397007" y="3600949"/>
                <a:ext cx="3273084" cy="2515478"/>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cxnSp>
            <p:nvCxnSpPr>
              <p:cNvPr id="21" name="直线箭头连接符 20"/>
              <p:cNvCxnSpPr/>
              <p:nvPr/>
            </p:nvCxnSpPr>
            <p:spPr>
              <a:xfrm flipV="1">
                <a:off x="6967653" y="2642422"/>
                <a:ext cx="2019" cy="190786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2" name="爆炸形 1 21"/>
              <p:cNvSpPr/>
              <p:nvPr/>
            </p:nvSpPr>
            <p:spPr>
              <a:xfrm>
                <a:off x="5625536" y="3823309"/>
                <a:ext cx="2805234" cy="2172504"/>
              </a:xfrm>
              <a:prstGeom prst="irregularSeal1">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sp>
          <p:nvSpPr>
            <p:cNvPr id="16" name="文本框 15"/>
            <p:cNvSpPr txBox="1"/>
            <p:nvPr/>
          </p:nvSpPr>
          <p:spPr>
            <a:xfrm>
              <a:off x="2859723" y="825861"/>
              <a:ext cx="1312816" cy="369332"/>
            </a:xfrm>
            <a:prstGeom prst="rect">
              <a:avLst/>
            </a:prstGeom>
            <a:noFill/>
          </p:spPr>
          <p:txBody>
            <a:bodyPr wrap="square" rtlCol="0">
              <a:spAutoFit/>
            </a:bodyPr>
            <a:lstStyle/>
            <a:p>
              <a:r>
                <a:rPr kumimoji="1" lang="en-US" altLang="zh-CN" dirty="0" smtClean="0">
                  <a:solidFill>
                    <a:srgbClr val="FF0000"/>
                  </a:solidFill>
                </a:rPr>
                <a:t>Core level</a:t>
              </a:r>
              <a:endParaRPr kumimoji="1" lang="zh-CN" altLang="en-US" dirty="0">
                <a:solidFill>
                  <a:srgbClr val="FF0000"/>
                </a:solidFill>
              </a:endParaRPr>
            </a:p>
          </p:txBody>
        </p:sp>
        <p:cxnSp>
          <p:nvCxnSpPr>
            <p:cNvPr id="18" name="直线箭头连接符 17"/>
            <p:cNvCxnSpPr/>
            <p:nvPr/>
          </p:nvCxnSpPr>
          <p:spPr>
            <a:xfrm flipV="1">
              <a:off x="3335240" y="1223107"/>
              <a:ext cx="0" cy="2288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0" name="文本框 39"/>
            <p:cNvSpPr txBox="1"/>
            <p:nvPr/>
          </p:nvSpPr>
          <p:spPr>
            <a:xfrm>
              <a:off x="3395592" y="2122653"/>
              <a:ext cx="4491181" cy="369332"/>
            </a:xfrm>
            <a:prstGeom prst="rect">
              <a:avLst/>
            </a:prstGeom>
            <a:noFill/>
          </p:spPr>
          <p:txBody>
            <a:bodyPr wrap="square" rtlCol="0">
              <a:spAutoFit/>
            </a:bodyPr>
            <a:lstStyle/>
            <a:p>
              <a:r>
                <a:rPr kumimoji="1" lang="en-US" altLang="zh-CN" dirty="0" smtClean="0">
                  <a:solidFill>
                    <a:srgbClr val="FF0000"/>
                  </a:solidFill>
                </a:rPr>
                <a:t>Coupling between core level and </a:t>
              </a:r>
              <a:r>
                <a:rPr kumimoji="1" lang="en-US" altLang="zh-CN" dirty="0" err="1" smtClean="0">
                  <a:solidFill>
                    <a:srgbClr val="FF0000"/>
                  </a:solidFill>
                </a:rPr>
                <a:t>plasmon</a:t>
              </a:r>
              <a:endParaRPr kumimoji="1" lang="zh-CN" altLang="en-US" dirty="0">
                <a:solidFill>
                  <a:srgbClr val="FF0000"/>
                </a:solidFill>
              </a:endParaRPr>
            </a:p>
          </p:txBody>
        </p:sp>
        <p:cxnSp>
          <p:nvCxnSpPr>
            <p:cNvPr id="41" name="直线箭头连接符 40"/>
            <p:cNvCxnSpPr/>
            <p:nvPr/>
          </p:nvCxnSpPr>
          <p:spPr>
            <a:xfrm>
              <a:off x="5456397" y="1985394"/>
              <a:ext cx="0" cy="2070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直线箭头连接符 41"/>
            <p:cNvCxnSpPr/>
            <p:nvPr/>
          </p:nvCxnSpPr>
          <p:spPr>
            <a:xfrm flipV="1">
              <a:off x="7871713" y="1278935"/>
              <a:ext cx="0" cy="2288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文本框 42"/>
            <p:cNvSpPr txBox="1"/>
            <p:nvPr/>
          </p:nvSpPr>
          <p:spPr>
            <a:xfrm>
              <a:off x="6880051" y="881689"/>
              <a:ext cx="2082533" cy="369332"/>
            </a:xfrm>
            <a:prstGeom prst="rect">
              <a:avLst/>
            </a:prstGeom>
            <a:noFill/>
          </p:spPr>
          <p:txBody>
            <a:bodyPr wrap="square" rtlCol="0">
              <a:spAutoFit/>
            </a:bodyPr>
            <a:lstStyle/>
            <a:p>
              <a:r>
                <a:rPr kumimoji="1" lang="en-US" altLang="zh-CN" dirty="0" smtClean="0">
                  <a:solidFill>
                    <a:srgbClr val="FF0000"/>
                  </a:solidFill>
                </a:rPr>
                <a:t>Plasmon energy</a:t>
              </a:r>
              <a:endParaRPr kumimoji="1" lang="zh-CN" altLang="en-US" dirty="0">
                <a:solidFill>
                  <a:srgbClr val="FF0000"/>
                </a:solidFill>
              </a:endParaRPr>
            </a:p>
          </p:txBody>
        </p:sp>
      </p:grpSp>
    </p:spTree>
    <p:extLst>
      <p:ext uri="{BB962C8B-B14F-4D97-AF65-F5344CB8AC3E}">
        <p14:creationId xmlns:p14="http://schemas.microsoft.com/office/powerpoint/2010/main" val="37861507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817" y="0"/>
            <a:ext cx="9143183" cy="6573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400" dirty="0" err="1" smtClean="0"/>
              <a:t>Cumulant</a:t>
            </a:r>
            <a:r>
              <a:rPr kumimoji="1" lang="en-US" altLang="zh-CN" sz="2400" dirty="0" smtClean="0"/>
              <a:t> expansion approximation of Green’s function</a:t>
            </a:r>
            <a:endParaRPr kumimoji="1" lang="zh-CN" altLang="en-US" sz="2400" dirty="0"/>
          </a:p>
        </p:txBody>
      </p:sp>
      <p:sp>
        <p:nvSpPr>
          <p:cNvPr id="3" name="幻灯片编号占位符 2"/>
          <p:cNvSpPr>
            <a:spLocks noGrp="1"/>
          </p:cNvSpPr>
          <p:nvPr>
            <p:ph type="sldNum" sz="quarter" idx="12"/>
          </p:nvPr>
        </p:nvSpPr>
        <p:spPr/>
        <p:txBody>
          <a:bodyPr/>
          <a:lstStyle/>
          <a:p>
            <a:fld id="{11739D9A-8D01-7E4D-B0C5-C5C66F7E372C}" type="slidenum">
              <a:rPr kumimoji="1" lang="zh-CN" altLang="en-US" smtClean="0"/>
              <a:t>13</a:t>
            </a:fld>
            <a:endParaRPr kumimoji="1" lang="zh-CN" altLang="en-US"/>
          </a:p>
        </p:txBody>
      </p:sp>
      <p:grpSp>
        <p:nvGrpSpPr>
          <p:cNvPr id="19" name="组 18"/>
          <p:cNvGrpSpPr/>
          <p:nvPr/>
        </p:nvGrpSpPr>
        <p:grpSpPr>
          <a:xfrm>
            <a:off x="451971" y="991129"/>
            <a:ext cx="8133293" cy="1929606"/>
            <a:chOff x="1757224" y="826126"/>
            <a:chExt cx="8133293" cy="1929606"/>
          </a:xfrm>
        </p:grpSpPr>
        <p:pic>
          <p:nvPicPr>
            <p:cNvPr id="8" name="图片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224" y="826126"/>
              <a:ext cx="5418403" cy="1929606"/>
            </a:xfrm>
            <a:prstGeom prst="rect">
              <a:avLst/>
            </a:prstGeom>
          </p:spPr>
        </p:pic>
        <p:sp>
          <p:nvSpPr>
            <p:cNvPr id="7" name="文本框 6"/>
            <p:cNvSpPr txBox="1"/>
            <p:nvPr/>
          </p:nvSpPr>
          <p:spPr>
            <a:xfrm>
              <a:off x="7417585" y="1049334"/>
              <a:ext cx="2298571" cy="369332"/>
            </a:xfrm>
            <a:prstGeom prst="rect">
              <a:avLst/>
            </a:prstGeom>
            <a:noFill/>
          </p:spPr>
          <p:txBody>
            <a:bodyPr wrap="square" rtlCol="0">
              <a:spAutoFit/>
            </a:bodyPr>
            <a:lstStyle/>
            <a:p>
              <a:r>
                <a:rPr kumimoji="1" lang="en-US" altLang="zh-CN" dirty="0" smtClean="0">
                  <a:solidFill>
                    <a:srgbClr val="FF0000"/>
                  </a:solidFill>
                </a:rPr>
                <a:t>Taylor expansion of GF</a:t>
              </a:r>
              <a:endParaRPr kumimoji="1" lang="zh-CN" altLang="en-US" dirty="0">
                <a:solidFill>
                  <a:srgbClr val="FF0000"/>
                </a:solidFill>
              </a:endParaRPr>
            </a:p>
          </p:txBody>
        </p:sp>
        <p:sp>
          <p:nvSpPr>
            <p:cNvPr id="11" name="文本框 10"/>
            <p:cNvSpPr txBox="1"/>
            <p:nvPr/>
          </p:nvSpPr>
          <p:spPr>
            <a:xfrm>
              <a:off x="7417585" y="2086286"/>
              <a:ext cx="2472932" cy="369332"/>
            </a:xfrm>
            <a:prstGeom prst="rect">
              <a:avLst/>
            </a:prstGeom>
            <a:noFill/>
          </p:spPr>
          <p:txBody>
            <a:bodyPr wrap="square" rtlCol="0">
              <a:spAutoFit/>
            </a:bodyPr>
            <a:lstStyle/>
            <a:p>
              <a:r>
                <a:rPr kumimoji="1" lang="en-US" altLang="zh-CN" dirty="0" smtClean="0">
                  <a:solidFill>
                    <a:srgbClr val="FF0000"/>
                  </a:solidFill>
                </a:rPr>
                <a:t>The </a:t>
              </a:r>
              <a:r>
                <a:rPr kumimoji="1" lang="en-US" altLang="zh-CN" dirty="0" err="1" smtClean="0">
                  <a:solidFill>
                    <a:srgbClr val="FF0000"/>
                  </a:solidFill>
                </a:rPr>
                <a:t>cumulant</a:t>
              </a:r>
              <a:r>
                <a:rPr kumimoji="1" lang="en-US" altLang="zh-CN" dirty="0" smtClean="0">
                  <a:solidFill>
                    <a:srgbClr val="FF0000"/>
                  </a:solidFill>
                </a:rPr>
                <a:t> expansion</a:t>
              </a:r>
              <a:endParaRPr kumimoji="1" lang="zh-CN" altLang="en-US" dirty="0">
                <a:solidFill>
                  <a:srgbClr val="FF0000"/>
                </a:solidFill>
              </a:endParaRPr>
            </a:p>
          </p:txBody>
        </p:sp>
      </p:grpSp>
      <p:sp>
        <p:nvSpPr>
          <p:cNvPr id="6" name="页脚占位符 5"/>
          <p:cNvSpPr>
            <a:spLocks noGrp="1"/>
          </p:cNvSpPr>
          <p:nvPr>
            <p:ph type="ftr" sz="quarter" idx="11"/>
          </p:nvPr>
        </p:nvSpPr>
        <p:spPr/>
        <p:txBody>
          <a:bodyPr/>
          <a:lstStyle/>
          <a:p>
            <a:r>
              <a:rPr kumimoji="1" lang="en-US" altLang="zh-CN" smtClean="0"/>
              <a:t>ETSF YRM 2014 Rome</a:t>
            </a:r>
            <a:endParaRPr kumimoji="1" lang="zh-CN" altLang="en-US"/>
          </a:p>
        </p:txBody>
      </p:sp>
      <p:sp>
        <p:nvSpPr>
          <p:cNvPr id="33" name="文本框 32"/>
          <p:cNvSpPr txBox="1"/>
          <p:nvPr/>
        </p:nvSpPr>
        <p:spPr>
          <a:xfrm>
            <a:off x="87393" y="6514261"/>
            <a:ext cx="5782981" cy="553998"/>
          </a:xfrm>
          <a:prstGeom prst="rect">
            <a:avLst/>
          </a:prstGeom>
          <a:noFill/>
        </p:spPr>
        <p:txBody>
          <a:bodyPr wrap="square" rtlCol="0">
            <a:spAutoFit/>
          </a:bodyPr>
          <a:lstStyle/>
          <a:p>
            <a:r>
              <a:rPr kumimoji="1" lang="en-US" altLang="zh-CN" sz="1600" i="1" dirty="0" err="1" smtClean="0"/>
              <a:t>Migdal</a:t>
            </a:r>
            <a:r>
              <a:rPr kumimoji="1" lang="en-US" altLang="zh-CN" sz="1600" i="1" dirty="0" smtClean="0"/>
              <a:t> A, </a:t>
            </a:r>
            <a:r>
              <a:rPr kumimoji="1" lang="en-US" altLang="zh-CN" sz="1600" i="1" dirty="0" err="1" smtClean="0"/>
              <a:t>sov</a:t>
            </a:r>
            <a:r>
              <a:rPr kumimoji="1" lang="en-US" altLang="zh-CN" sz="1600" i="1" dirty="0" smtClean="0"/>
              <a:t>. Phys. JETP 7 996, </a:t>
            </a:r>
            <a:r>
              <a:rPr kumimoji="1" lang="en-US" altLang="zh-CN" sz="1600" i="1" dirty="0"/>
              <a:t>1958 &amp; L. Hedin J. </a:t>
            </a:r>
            <a:r>
              <a:rPr kumimoji="1" lang="en-US" altLang="zh-CN" sz="1600" i="1" dirty="0" err="1"/>
              <a:t>Phys</a:t>
            </a:r>
            <a:r>
              <a:rPr kumimoji="1" lang="en-US" altLang="zh-CN" sz="1600" i="1" dirty="0"/>
              <a:t> 1999</a:t>
            </a:r>
            <a:endParaRPr kumimoji="1" lang="zh-CN" altLang="en-US" sz="1600" i="1" dirty="0"/>
          </a:p>
          <a:p>
            <a:endParaRPr kumimoji="1" lang="en-US" altLang="zh-CN" sz="1400" dirty="0" smtClean="0"/>
          </a:p>
        </p:txBody>
      </p:sp>
      <p:grpSp>
        <p:nvGrpSpPr>
          <p:cNvPr id="14" name="组 13"/>
          <p:cNvGrpSpPr/>
          <p:nvPr/>
        </p:nvGrpSpPr>
        <p:grpSpPr>
          <a:xfrm>
            <a:off x="60369" y="3085452"/>
            <a:ext cx="9040448" cy="3270898"/>
            <a:chOff x="87393" y="3085452"/>
            <a:chExt cx="9040448" cy="3270898"/>
          </a:xfrm>
        </p:grpSpPr>
        <p:grpSp>
          <p:nvGrpSpPr>
            <p:cNvPr id="12" name="组 11"/>
            <p:cNvGrpSpPr/>
            <p:nvPr/>
          </p:nvGrpSpPr>
          <p:grpSpPr>
            <a:xfrm>
              <a:off x="87393" y="3085452"/>
              <a:ext cx="9040448" cy="3270898"/>
              <a:chOff x="87393" y="3085452"/>
              <a:chExt cx="9040448" cy="3270898"/>
            </a:xfrm>
          </p:grpSpPr>
          <p:sp>
            <p:nvSpPr>
              <p:cNvPr id="2" name="圆角矩形 1"/>
              <p:cNvSpPr/>
              <p:nvPr/>
            </p:nvSpPr>
            <p:spPr>
              <a:xfrm>
                <a:off x="87393" y="3085452"/>
                <a:ext cx="9040448" cy="3270898"/>
              </a:xfrm>
              <a:prstGeom prst="round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pic>
            <p:nvPicPr>
              <p:cNvPr id="4" name="图片 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8531" y="3170716"/>
                <a:ext cx="4217567" cy="665538"/>
              </a:xfrm>
              <a:prstGeom prst="rect">
                <a:avLst/>
              </a:prstGeom>
            </p:spPr>
          </p:pic>
          <p:pic>
            <p:nvPicPr>
              <p:cNvPr id="13" name="图片 1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9358" y="3966221"/>
                <a:ext cx="4935150" cy="396322"/>
              </a:xfrm>
              <a:prstGeom prst="rect">
                <a:avLst/>
              </a:prstGeom>
              <a:solidFill>
                <a:srgbClr val="CCFFCC"/>
              </a:solidFill>
              <a:ln>
                <a:solidFill>
                  <a:srgbClr val="CCFFCC"/>
                </a:solidFill>
              </a:ln>
            </p:spPr>
            <p:style>
              <a:lnRef idx="1">
                <a:schemeClr val="accent6"/>
              </a:lnRef>
              <a:fillRef idx="2">
                <a:schemeClr val="accent6"/>
              </a:fillRef>
              <a:effectRef idx="1">
                <a:schemeClr val="accent6"/>
              </a:effectRef>
              <a:fontRef idx="minor">
                <a:schemeClr val="dk1"/>
              </a:fontRef>
            </p:style>
          </p:pic>
          <p:sp>
            <p:nvSpPr>
              <p:cNvPr id="22" name="文本框 21"/>
              <p:cNvSpPr txBox="1"/>
              <p:nvPr/>
            </p:nvSpPr>
            <p:spPr>
              <a:xfrm>
                <a:off x="278799" y="3301902"/>
                <a:ext cx="2679260" cy="369332"/>
              </a:xfrm>
              <a:prstGeom prst="rect">
                <a:avLst/>
              </a:prstGeom>
              <a:noFill/>
            </p:spPr>
            <p:txBody>
              <a:bodyPr wrap="square" rtlCol="0">
                <a:spAutoFit/>
              </a:bodyPr>
              <a:lstStyle/>
              <a:p>
                <a:r>
                  <a:rPr kumimoji="1" lang="en-US" altLang="zh-CN" dirty="0" smtClean="0">
                    <a:solidFill>
                      <a:srgbClr val="FF0000"/>
                    </a:solidFill>
                  </a:rPr>
                  <a:t>e.g. the second order term</a:t>
                </a:r>
                <a:endParaRPr kumimoji="1" lang="zh-CN" altLang="en-US" dirty="0">
                  <a:solidFill>
                    <a:srgbClr val="FF0000"/>
                  </a:solidFill>
                </a:endParaRPr>
              </a:p>
            </p:txBody>
          </p:sp>
          <p:grpSp>
            <p:nvGrpSpPr>
              <p:cNvPr id="10" name="组 9"/>
              <p:cNvGrpSpPr/>
              <p:nvPr/>
            </p:nvGrpSpPr>
            <p:grpSpPr>
              <a:xfrm>
                <a:off x="803320" y="4607664"/>
                <a:ext cx="7691944" cy="1227017"/>
                <a:chOff x="803320" y="4607664"/>
                <a:chExt cx="7691944" cy="1227017"/>
              </a:xfrm>
            </p:grpSpPr>
            <p:pic>
              <p:nvPicPr>
                <p:cNvPr id="29" name="图片 28"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320" y="5329866"/>
                  <a:ext cx="3640612" cy="504815"/>
                </a:xfrm>
                <a:prstGeom prst="rect">
                  <a:avLst/>
                </a:prstGeom>
              </p:spPr>
            </p:pic>
            <p:pic>
              <p:nvPicPr>
                <p:cNvPr id="30" name="图片 29"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36364" y="4607664"/>
                  <a:ext cx="2130414" cy="539261"/>
                </a:xfrm>
                <a:prstGeom prst="rect">
                  <a:avLst/>
                </a:prstGeom>
              </p:spPr>
            </p:pic>
            <p:pic>
              <p:nvPicPr>
                <p:cNvPr id="31" name="图片 30"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17757" y="4673105"/>
                  <a:ext cx="3305041" cy="473820"/>
                </a:xfrm>
                <a:prstGeom prst="rect">
                  <a:avLst/>
                </a:prstGeom>
              </p:spPr>
            </p:pic>
            <p:pic>
              <p:nvPicPr>
                <p:cNvPr id="32" name="图片 31"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61452" y="5435022"/>
                  <a:ext cx="3833812" cy="314539"/>
                </a:xfrm>
                <a:prstGeom prst="rect">
                  <a:avLst/>
                </a:prstGeom>
              </p:spPr>
            </p:pic>
          </p:grpSp>
          <p:pic>
            <p:nvPicPr>
              <p:cNvPr id="34" name="图片 33"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10917" y="4839321"/>
                <a:ext cx="744281" cy="424590"/>
              </a:xfrm>
              <a:prstGeom prst="rect">
                <a:avLst/>
              </a:prstGeom>
              <a:ln>
                <a:solidFill>
                  <a:srgbClr val="FF0000"/>
                </a:solidFill>
              </a:ln>
            </p:spPr>
          </p:pic>
        </p:grpSp>
        <p:sp>
          <p:nvSpPr>
            <p:cNvPr id="9" name="文本框 8"/>
            <p:cNvSpPr txBox="1"/>
            <p:nvPr/>
          </p:nvSpPr>
          <p:spPr>
            <a:xfrm>
              <a:off x="952457" y="5959714"/>
              <a:ext cx="7490373" cy="369332"/>
            </a:xfrm>
            <a:prstGeom prst="rect">
              <a:avLst/>
            </a:prstGeom>
            <a:noFill/>
          </p:spPr>
          <p:txBody>
            <a:bodyPr wrap="square" rtlCol="0">
              <a:spAutoFit/>
            </a:bodyPr>
            <a:lstStyle/>
            <a:p>
              <a:pPr algn="ctr"/>
              <a:r>
                <a:rPr kumimoji="1" lang="en-US" altLang="zh-CN" dirty="0" smtClean="0">
                  <a:solidFill>
                    <a:srgbClr val="FF0000"/>
                  </a:solidFill>
                </a:rPr>
                <a:t>The second order </a:t>
              </a:r>
              <a:r>
                <a:rPr kumimoji="1" lang="en-US" altLang="zh-CN" dirty="0" err="1" smtClean="0">
                  <a:solidFill>
                    <a:srgbClr val="FF0000"/>
                  </a:solidFill>
                </a:rPr>
                <a:t>cumulant</a:t>
              </a:r>
              <a:r>
                <a:rPr kumimoji="1" lang="en-US" altLang="zh-CN" dirty="0" smtClean="0">
                  <a:solidFill>
                    <a:srgbClr val="FF0000"/>
                  </a:solidFill>
                </a:rPr>
                <a:t> GF = The exact solution of the one-level model</a:t>
              </a:r>
              <a:endParaRPr kumimoji="1" lang="zh-CN" altLang="en-US" dirty="0">
                <a:solidFill>
                  <a:srgbClr val="FF0000"/>
                </a:solidFill>
              </a:endParaRPr>
            </a:p>
          </p:txBody>
        </p:sp>
      </p:grpSp>
    </p:spTree>
    <p:extLst>
      <p:ext uri="{BB962C8B-B14F-4D97-AF65-F5344CB8AC3E}">
        <p14:creationId xmlns:p14="http://schemas.microsoft.com/office/powerpoint/2010/main" val="18820839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669" y="1393086"/>
            <a:ext cx="5956852" cy="1753144"/>
          </a:xfrm>
          <a:prstGeom prst="rect">
            <a:avLst/>
          </a:prstGeom>
          <a:ln>
            <a:noFill/>
          </a:ln>
        </p:spPr>
        <p:style>
          <a:lnRef idx="2">
            <a:schemeClr val="dk1"/>
          </a:lnRef>
          <a:fillRef idx="1">
            <a:schemeClr val="lt1"/>
          </a:fillRef>
          <a:effectRef idx="0">
            <a:schemeClr val="dk1"/>
          </a:effectRef>
          <a:fontRef idx="minor">
            <a:schemeClr val="dk1"/>
          </a:fontRef>
        </p:style>
      </p:pic>
      <p:sp>
        <p:nvSpPr>
          <p:cNvPr id="25" name="圆角矩形 24"/>
          <p:cNvSpPr/>
          <p:nvPr/>
        </p:nvSpPr>
        <p:spPr>
          <a:xfrm>
            <a:off x="817" y="0"/>
            <a:ext cx="9143183" cy="6573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400" dirty="0" smtClean="0"/>
              <a:t>The </a:t>
            </a:r>
            <a:r>
              <a:rPr kumimoji="1" lang="en-US" altLang="zh-CN" sz="2400" dirty="0" err="1" smtClean="0"/>
              <a:t>cumulant</a:t>
            </a:r>
            <a:r>
              <a:rPr kumimoji="1" lang="en-US" altLang="zh-CN" sz="2400" dirty="0" smtClean="0"/>
              <a:t> developed in our group</a:t>
            </a:r>
            <a:endParaRPr kumimoji="1" lang="zh-CN" altLang="en-US" sz="2400" dirty="0"/>
          </a:p>
        </p:txBody>
      </p:sp>
      <p:sp>
        <p:nvSpPr>
          <p:cNvPr id="3" name="幻灯片编号占位符 2"/>
          <p:cNvSpPr>
            <a:spLocks noGrp="1"/>
          </p:cNvSpPr>
          <p:nvPr>
            <p:ph type="sldNum" sz="quarter" idx="12"/>
          </p:nvPr>
        </p:nvSpPr>
        <p:spPr/>
        <p:txBody>
          <a:bodyPr/>
          <a:lstStyle/>
          <a:p>
            <a:fld id="{11739D9A-8D01-7E4D-B0C5-C5C66F7E372C}" type="slidenum">
              <a:rPr kumimoji="1" lang="zh-CN" altLang="en-US" smtClean="0"/>
              <a:t>14</a:t>
            </a:fld>
            <a:endParaRPr kumimoji="1" lang="zh-CN" altLang="en-US" dirty="0"/>
          </a:p>
        </p:txBody>
      </p:sp>
      <p:sp>
        <p:nvSpPr>
          <p:cNvPr id="5" name="文本框 4"/>
          <p:cNvSpPr txBox="1"/>
          <p:nvPr/>
        </p:nvSpPr>
        <p:spPr>
          <a:xfrm>
            <a:off x="450632" y="863030"/>
            <a:ext cx="6141186" cy="369332"/>
          </a:xfrm>
          <a:prstGeom prst="rect">
            <a:avLst/>
          </a:prstGeom>
          <a:noFill/>
        </p:spPr>
        <p:txBody>
          <a:bodyPr wrap="square" rtlCol="0">
            <a:spAutoFit/>
          </a:bodyPr>
          <a:lstStyle/>
          <a:p>
            <a:r>
              <a:rPr kumimoji="1" lang="en-US" altLang="zh-CN" dirty="0" smtClean="0">
                <a:solidFill>
                  <a:srgbClr val="FF0000"/>
                </a:solidFill>
              </a:rPr>
              <a:t>Full functional differential equation (DE) : exact but not solvable </a:t>
            </a:r>
            <a:endParaRPr kumimoji="1" lang="zh-CN" altLang="en-US" dirty="0">
              <a:solidFill>
                <a:srgbClr val="FF0000"/>
              </a:solidFill>
            </a:endParaRPr>
          </a:p>
        </p:txBody>
      </p:sp>
      <p:grpSp>
        <p:nvGrpSpPr>
          <p:cNvPr id="9" name="组 8"/>
          <p:cNvGrpSpPr/>
          <p:nvPr/>
        </p:nvGrpSpPr>
        <p:grpSpPr>
          <a:xfrm>
            <a:off x="658426" y="2034036"/>
            <a:ext cx="2992681" cy="812676"/>
            <a:chOff x="672857" y="2048466"/>
            <a:chExt cx="2992681" cy="812676"/>
          </a:xfrm>
          <a:solidFill>
            <a:srgbClr val="CCFFCC"/>
          </a:solidFill>
        </p:grpSpPr>
        <p:sp>
          <p:nvSpPr>
            <p:cNvPr id="8" name="矩形 7"/>
            <p:cNvSpPr/>
            <p:nvPr/>
          </p:nvSpPr>
          <p:spPr>
            <a:xfrm>
              <a:off x="672857" y="2048466"/>
              <a:ext cx="2992681" cy="812676"/>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pic>
          <p:nvPicPr>
            <p:cNvPr id="4" name="图片 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719" y="2426841"/>
              <a:ext cx="2871819" cy="434301"/>
            </a:xfrm>
            <a:prstGeom prst="rect">
              <a:avLst/>
            </a:prstGeom>
            <a:grpFill/>
          </p:spPr>
        </p:pic>
        <p:sp>
          <p:nvSpPr>
            <p:cNvPr id="18" name="文本框 17"/>
            <p:cNvSpPr txBox="1"/>
            <p:nvPr/>
          </p:nvSpPr>
          <p:spPr>
            <a:xfrm>
              <a:off x="1257676" y="2048466"/>
              <a:ext cx="1360617" cy="400110"/>
            </a:xfrm>
            <a:prstGeom prst="rect">
              <a:avLst/>
            </a:prstGeom>
            <a:grpFill/>
          </p:spPr>
          <p:txBody>
            <a:bodyPr wrap="square" rtlCol="0">
              <a:spAutoFit/>
            </a:bodyPr>
            <a:lstStyle/>
            <a:p>
              <a:r>
                <a:rPr kumimoji="1" lang="en-US" altLang="zh-CN" sz="2000" dirty="0" smtClean="0">
                  <a:solidFill>
                    <a:srgbClr val="FF0000"/>
                  </a:solidFill>
                </a:rPr>
                <a:t>Nonlinear!</a:t>
              </a:r>
              <a:endParaRPr kumimoji="1" lang="zh-CN" altLang="en-US" sz="2000" dirty="0">
                <a:solidFill>
                  <a:srgbClr val="FF0000"/>
                </a:solidFill>
              </a:endParaRPr>
            </a:p>
          </p:txBody>
        </p:sp>
      </p:grpSp>
      <p:sp>
        <p:nvSpPr>
          <p:cNvPr id="14" name="矩形 13"/>
          <p:cNvSpPr/>
          <p:nvPr/>
        </p:nvSpPr>
        <p:spPr>
          <a:xfrm>
            <a:off x="817" y="6533409"/>
            <a:ext cx="7178020" cy="615553"/>
          </a:xfrm>
          <a:prstGeom prst="rect">
            <a:avLst/>
          </a:prstGeom>
        </p:spPr>
        <p:txBody>
          <a:bodyPr wrap="square">
            <a:spAutoFit/>
          </a:bodyPr>
          <a:lstStyle/>
          <a:p>
            <a:r>
              <a:rPr kumimoji="1" lang="en-US" altLang="zh-CN" sz="1600" i="1" dirty="0" smtClean="0"/>
              <a:t>Gordon </a:t>
            </a:r>
            <a:r>
              <a:rPr kumimoji="1" lang="en-US" altLang="zh-CN" sz="1600" i="1" dirty="0" err="1" smtClean="0"/>
              <a:t>Baym</a:t>
            </a:r>
            <a:r>
              <a:rPr kumimoji="1" lang="en-US" altLang="zh-CN" sz="1600" i="1" dirty="0" smtClean="0"/>
              <a:t> and Leo P. </a:t>
            </a:r>
            <a:r>
              <a:rPr kumimoji="1" lang="en-US" altLang="zh-CN" sz="1600" i="1" dirty="0" err="1" smtClean="0"/>
              <a:t>Kadanoff</a:t>
            </a:r>
            <a:r>
              <a:rPr kumimoji="1" lang="en-US" altLang="zh-CN" sz="1600" i="1" dirty="0" smtClean="0"/>
              <a:t>, Phys. Rev. 124, 287-299 (1961)</a:t>
            </a:r>
            <a:endParaRPr kumimoji="1" lang="zh-CN" altLang="en-US" sz="1600" i="1" dirty="0"/>
          </a:p>
          <a:p>
            <a:endParaRPr kumimoji="1" lang="zh-CN" altLang="en-US" i="1" dirty="0"/>
          </a:p>
        </p:txBody>
      </p:sp>
      <p:pic>
        <p:nvPicPr>
          <p:cNvPr id="17" name="图片 1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1190" y="3243300"/>
            <a:ext cx="6024365" cy="1120668"/>
          </a:xfrm>
          <a:prstGeom prst="rect">
            <a:avLst/>
          </a:prstGeom>
          <a:ln>
            <a:solidFill>
              <a:srgbClr val="000090"/>
            </a:solidFill>
          </a:ln>
        </p:spPr>
      </p:pic>
      <p:pic>
        <p:nvPicPr>
          <p:cNvPr id="19" name="图片 18"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3129" y="4755910"/>
            <a:ext cx="5613752" cy="1643730"/>
          </a:xfrm>
          <a:prstGeom prst="rect">
            <a:avLst/>
          </a:prstGeom>
        </p:spPr>
        <p:style>
          <a:lnRef idx="1">
            <a:schemeClr val="accent6"/>
          </a:lnRef>
          <a:fillRef idx="2">
            <a:schemeClr val="accent6"/>
          </a:fillRef>
          <a:effectRef idx="1">
            <a:schemeClr val="accent6"/>
          </a:effectRef>
          <a:fontRef idx="minor">
            <a:schemeClr val="dk1"/>
          </a:fontRef>
        </p:style>
      </p:pic>
      <p:sp>
        <p:nvSpPr>
          <p:cNvPr id="20" name="文本框 19"/>
          <p:cNvSpPr txBox="1"/>
          <p:nvPr/>
        </p:nvSpPr>
        <p:spPr>
          <a:xfrm>
            <a:off x="817" y="4349538"/>
            <a:ext cx="8448692" cy="369332"/>
          </a:xfrm>
          <a:prstGeom prst="rect">
            <a:avLst/>
          </a:prstGeom>
          <a:noFill/>
        </p:spPr>
        <p:txBody>
          <a:bodyPr wrap="square" rtlCol="0">
            <a:spAutoFit/>
          </a:bodyPr>
          <a:lstStyle/>
          <a:p>
            <a:r>
              <a:rPr kumimoji="1" lang="en-US" altLang="zh-CN" dirty="0" smtClean="0">
                <a:solidFill>
                  <a:srgbClr val="FF0000"/>
                </a:solidFill>
              </a:rPr>
              <a:t>Linearized functional differential </a:t>
            </a:r>
            <a:r>
              <a:rPr kumimoji="1" lang="en-US" altLang="zh-CN" dirty="0">
                <a:solidFill>
                  <a:srgbClr val="FF0000"/>
                </a:solidFill>
              </a:rPr>
              <a:t>e</a:t>
            </a:r>
            <a:r>
              <a:rPr kumimoji="1" lang="en-US" altLang="zh-CN" dirty="0" smtClean="0">
                <a:solidFill>
                  <a:srgbClr val="FF0000"/>
                </a:solidFill>
              </a:rPr>
              <a:t>quation (LDE) : the first approximation in </a:t>
            </a:r>
            <a:r>
              <a:rPr kumimoji="1" lang="en-US" altLang="zh-CN" dirty="0" err="1" smtClean="0">
                <a:solidFill>
                  <a:srgbClr val="FF0000"/>
                </a:solidFill>
              </a:rPr>
              <a:t>cumulant</a:t>
            </a:r>
            <a:endParaRPr kumimoji="1" lang="zh-CN" altLang="en-US" dirty="0">
              <a:solidFill>
                <a:srgbClr val="FF0000"/>
              </a:solidFill>
            </a:endParaRPr>
          </a:p>
        </p:txBody>
      </p:sp>
      <p:sp>
        <p:nvSpPr>
          <p:cNvPr id="6" name="页脚占位符 5"/>
          <p:cNvSpPr>
            <a:spLocks noGrp="1"/>
          </p:cNvSpPr>
          <p:nvPr>
            <p:ph type="ftr" sz="quarter" idx="11"/>
          </p:nvPr>
        </p:nvSpPr>
        <p:spPr/>
        <p:txBody>
          <a:bodyPr/>
          <a:lstStyle/>
          <a:p>
            <a:r>
              <a:rPr kumimoji="1" lang="en-US" altLang="zh-CN" smtClean="0"/>
              <a:t>ETSF YRM 2014 Rome</a:t>
            </a:r>
            <a:endParaRPr kumimoji="1" lang="zh-CN" altLang="en-US"/>
          </a:p>
        </p:txBody>
      </p:sp>
    </p:spTree>
    <p:extLst>
      <p:ext uri="{BB962C8B-B14F-4D97-AF65-F5344CB8AC3E}">
        <p14:creationId xmlns:p14="http://schemas.microsoft.com/office/powerpoint/2010/main" val="28330321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817" y="0"/>
            <a:ext cx="9143183" cy="6573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400" dirty="0" smtClean="0"/>
              <a:t>The </a:t>
            </a:r>
            <a:r>
              <a:rPr kumimoji="1" lang="en-US" altLang="zh-CN" sz="2400" dirty="0" err="1" smtClean="0"/>
              <a:t>cumulant</a:t>
            </a:r>
            <a:r>
              <a:rPr kumimoji="1" lang="en-US" altLang="zh-CN" sz="2400" dirty="0" smtClean="0"/>
              <a:t> developed in our group</a:t>
            </a:r>
            <a:endParaRPr kumimoji="1" lang="zh-CN" altLang="en-US" sz="2400" dirty="0"/>
          </a:p>
        </p:txBody>
      </p:sp>
      <p:sp>
        <p:nvSpPr>
          <p:cNvPr id="3" name="幻灯片编号占位符 2"/>
          <p:cNvSpPr>
            <a:spLocks noGrp="1"/>
          </p:cNvSpPr>
          <p:nvPr>
            <p:ph type="sldNum" sz="quarter" idx="12"/>
          </p:nvPr>
        </p:nvSpPr>
        <p:spPr/>
        <p:txBody>
          <a:bodyPr/>
          <a:lstStyle/>
          <a:p>
            <a:fld id="{11739D9A-8D01-7E4D-B0C5-C5C66F7E372C}" type="slidenum">
              <a:rPr kumimoji="1" lang="zh-CN" altLang="en-US" smtClean="0"/>
              <a:t>15</a:t>
            </a:fld>
            <a:endParaRPr kumimoji="1" lang="zh-CN" altLang="en-US"/>
          </a:p>
        </p:txBody>
      </p:sp>
      <p:pic>
        <p:nvPicPr>
          <p:cNvPr id="11" name="图片 10"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3038" y="787198"/>
            <a:ext cx="3859888" cy="659398"/>
          </a:xfrm>
          <a:prstGeom prst="rect">
            <a:avLst/>
          </a:prstGeom>
        </p:spPr>
        <p:style>
          <a:lnRef idx="1">
            <a:schemeClr val="accent3"/>
          </a:lnRef>
          <a:fillRef idx="2">
            <a:schemeClr val="accent3"/>
          </a:fillRef>
          <a:effectRef idx="1">
            <a:schemeClr val="accent3"/>
          </a:effectRef>
          <a:fontRef idx="minor">
            <a:schemeClr val="dk1"/>
          </a:fontRef>
        </p:style>
      </p:pic>
      <p:pic>
        <p:nvPicPr>
          <p:cNvPr id="29" name="图片 28"/>
          <p:cNvPicPr>
            <a:picLocks noChangeAspect="1"/>
          </p:cNvPicPr>
          <p:nvPr/>
        </p:nvPicPr>
        <p:blipFill>
          <a:blip r:embed="rId4"/>
          <a:stretch>
            <a:fillRect/>
          </a:stretch>
        </p:blipFill>
        <p:spPr>
          <a:xfrm>
            <a:off x="2614866" y="5349181"/>
            <a:ext cx="3746499" cy="1378949"/>
          </a:xfrm>
          <a:prstGeom prst="rect">
            <a:avLst/>
          </a:prstGeom>
        </p:spPr>
      </p:pic>
      <p:grpSp>
        <p:nvGrpSpPr>
          <p:cNvPr id="8" name="组 7"/>
          <p:cNvGrpSpPr/>
          <p:nvPr/>
        </p:nvGrpSpPr>
        <p:grpSpPr>
          <a:xfrm>
            <a:off x="4334786" y="4217787"/>
            <a:ext cx="4323152" cy="1277027"/>
            <a:chOff x="4334786" y="4376517"/>
            <a:chExt cx="4323152" cy="1277027"/>
          </a:xfrm>
        </p:grpSpPr>
        <p:pic>
          <p:nvPicPr>
            <p:cNvPr id="28" name="图片 27"/>
            <p:cNvPicPr>
              <a:picLocks noChangeAspect="1"/>
            </p:cNvPicPr>
            <p:nvPr/>
          </p:nvPicPr>
          <p:blipFill>
            <a:blip r:embed="rId5"/>
            <a:stretch>
              <a:fillRect/>
            </a:stretch>
          </p:blipFill>
          <p:spPr>
            <a:xfrm>
              <a:off x="4334786" y="4376517"/>
              <a:ext cx="2895269" cy="1277027"/>
            </a:xfrm>
            <a:prstGeom prst="rect">
              <a:avLst/>
            </a:prstGeom>
          </p:spPr>
        </p:pic>
        <p:pic>
          <p:nvPicPr>
            <p:cNvPr id="31" name="图片 30"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32159" y="4477527"/>
              <a:ext cx="510070" cy="217630"/>
            </a:xfrm>
            <a:prstGeom prst="rect">
              <a:avLst/>
            </a:prstGeom>
          </p:spPr>
        </p:pic>
        <p:sp>
          <p:nvSpPr>
            <p:cNvPr id="32" name="文本框 31"/>
            <p:cNvSpPr txBox="1"/>
            <p:nvPr/>
          </p:nvSpPr>
          <p:spPr>
            <a:xfrm>
              <a:off x="7028019" y="4739669"/>
              <a:ext cx="1629919" cy="646331"/>
            </a:xfrm>
            <a:prstGeom prst="rect">
              <a:avLst/>
            </a:prstGeom>
            <a:noFill/>
          </p:spPr>
          <p:txBody>
            <a:bodyPr wrap="square" rtlCol="0">
              <a:spAutoFit/>
            </a:bodyPr>
            <a:lstStyle/>
            <a:p>
              <a:r>
                <a:rPr kumimoji="1" lang="en-US" altLang="zh-CN" dirty="0" smtClean="0"/>
                <a:t>G is upgraded in the iteration</a:t>
              </a:r>
              <a:endParaRPr kumimoji="1" lang="zh-CN" altLang="en-US" dirty="0"/>
            </a:p>
          </p:txBody>
        </p:sp>
      </p:grpSp>
      <p:grpSp>
        <p:nvGrpSpPr>
          <p:cNvPr id="5" name="组 4"/>
          <p:cNvGrpSpPr/>
          <p:nvPr/>
        </p:nvGrpSpPr>
        <p:grpSpPr>
          <a:xfrm>
            <a:off x="72157" y="1518747"/>
            <a:ext cx="9028550" cy="761240"/>
            <a:chOff x="72157" y="1518747"/>
            <a:chExt cx="9028550" cy="761240"/>
          </a:xfrm>
        </p:grpSpPr>
        <p:sp>
          <p:nvSpPr>
            <p:cNvPr id="2" name="圆角矩形 1"/>
            <p:cNvSpPr/>
            <p:nvPr/>
          </p:nvSpPr>
          <p:spPr>
            <a:xfrm>
              <a:off x="72157" y="1518747"/>
              <a:ext cx="9028550" cy="761240"/>
            </a:xfrm>
            <a:prstGeom prst="round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zh-CN" altLang="en-US"/>
            </a:p>
          </p:txBody>
        </p:sp>
        <p:grpSp>
          <p:nvGrpSpPr>
            <p:cNvPr id="34" name="组 33"/>
            <p:cNvGrpSpPr/>
            <p:nvPr/>
          </p:nvGrpSpPr>
          <p:grpSpPr>
            <a:xfrm>
              <a:off x="772997" y="1642119"/>
              <a:ext cx="3925307" cy="520700"/>
              <a:chOff x="562811" y="2153847"/>
              <a:chExt cx="3925307" cy="520700"/>
            </a:xfrm>
          </p:grpSpPr>
          <p:pic>
            <p:nvPicPr>
              <p:cNvPr id="15" name="图片 14"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2811" y="2153847"/>
                <a:ext cx="984250" cy="520700"/>
              </a:xfrm>
              <a:prstGeom prst="rect">
                <a:avLst/>
              </a:prstGeom>
            </p:spPr>
          </p:pic>
          <p:sp>
            <p:nvSpPr>
              <p:cNvPr id="16" name="右箭头 15"/>
              <p:cNvSpPr/>
              <p:nvPr/>
            </p:nvSpPr>
            <p:spPr>
              <a:xfrm>
                <a:off x="1720236" y="2313791"/>
                <a:ext cx="562818" cy="12987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18" name="文本框 17"/>
              <p:cNvSpPr txBox="1"/>
              <p:nvPr/>
            </p:nvSpPr>
            <p:spPr>
              <a:xfrm>
                <a:off x="2456230" y="2182707"/>
                <a:ext cx="2031888" cy="369332"/>
              </a:xfrm>
              <a:prstGeom prst="rect">
                <a:avLst/>
              </a:prstGeom>
              <a:noFill/>
            </p:spPr>
            <p:txBody>
              <a:bodyPr wrap="square" rtlCol="0">
                <a:spAutoFit/>
              </a:bodyPr>
              <a:lstStyle/>
              <a:p>
                <a:r>
                  <a:rPr kumimoji="1" lang="en-US" altLang="zh-CN" dirty="0" smtClean="0"/>
                  <a:t>GW approximation</a:t>
                </a:r>
                <a:endParaRPr kumimoji="1" lang="zh-CN" altLang="en-US" dirty="0"/>
              </a:p>
            </p:txBody>
          </p:sp>
        </p:grpSp>
        <p:pic>
          <p:nvPicPr>
            <p:cNvPr id="37" name="图片 36"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77818" y="1712993"/>
              <a:ext cx="3074815" cy="376989"/>
            </a:xfrm>
            <a:prstGeom prst="rect">
              <a:avLst/>
            </a:prstGeom>
            <a:noFill/>
            <a:ln>
              <a:noFill/>
            </a:ln>
          </p:spPr>
          <p:style>
            <a:lnRef idx="2">
              <a:schemeClr val="dk1"/>
            </a:lnRef>
            <a:fillRef idx="1">
              <a:schemeClr val="lt1"/>
            </a:fillRef>
            <a:effectRef idx="0">
              <a:schemeClr val="dk1"/>
            </a:effectRef>
            <a:fontRef idx="minor">
              <a:schemeClr val="dk1"/>
            </a:fontRef>
          </p:style>
        </p:pic>
      </p:grpSp>
      <p:grpSp>
        <p:nvGrpSpPr>
          <p:cNvPr id="6" name="组 5"/>
          <p:cNvGrpSpPr/>
          <p:nvPr/>
        </p:nvGrpSpPr>
        <p:grpSpPr>
          <a:xfrm>
            <a:off x="72157" y="2337023"/>
            <a:ext cx="9028550" cy="1778567"/>
            <a:chOff x="72157" y="2337023"/>
            <a:chExt cx="9028550" cy="1778567"/>
          </a:xfrm>
        </p:grpSpPr>
        <p:sp>
          <p:nvSpPr>
            <p:cNvPr id="4" name="圆角矩形 3"/>
            <p:cNvSpPr/>
            <p:nvPr/>
          </p:nvSpPr>
          <p:spPr>
            <a:xfrm>
              <a:off x="72157" y="2337023"/>
              <a:ext cx="9028550" cy="177856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zh-CN" altLang="en-US"/>
            </a:p>
          </p:txBody>
        </p:sp>
        <p:grpSp>
          <p:nvGrpSpPr>
            <p:cNvPr id="35" name="组 34"/>
            <p:cNvGrpSpPr/>
            <p:nvPr/>
          </p:nvGrpSpPr>
          <p:grpSpPr>
            <a:xfrm>
              <a:off x="749466" y="2337023"/>
              <a:ext cx="6782693" cy="369332"/>
              <a:chOff x="389638" y="3217958"/>
              <a:chExt cx="6782693" cy="369332"/>
            </a:xfrm>
          </p:grpSpPr>
          <p:sp>
            <p:nvSpPr>
              <p:cNvPr id="21" name="文本框 20"/>
              <p:cNvSpPr txBox="1"/>
              <p:nvPr/>
            </p:nvSpPr>
            <p:spPr>
              <a:xfrm>
                <a:off x="389638" y="3217958"/>
                <a:ext cx="2727511" cy="369332"/>
              </a:xfrm>
              <a:prstGeom prst="rect">
                <a:avLst/>
              </a:prstGeom>
              <a:noFill/>
            </p:spPr>
            <p:txBody>
              <a:bodyPr wrap="square" rtlCol="0">
                <a:spAutoFit/>
              </a:bodyPr>
              <a:lstStyle/>
              <a:p>
                <a:r>
                  <a:rPr kumimoji="1" lang="en-US" altLang="zh-CN" dirty="0" smtClean="0"/>
                  <a:t>Decoupling approximation</a:t>
                </a:r>
                <a:endParaRPr kumimoji="1" lang="zh-CN" altLang="en-US" dirty="0"/>
              </a:p>
            </p:txBody>
          </p:sp>
          <p:sp>
            <p:nvSpPr>
              <p:cNvPr id="23" name="右箭头 22"/>
              <p:cNvSpPr/>
              <p:nvPr/>
            </p:nvSpPr>
            <p:spPr>
              <a:xfrm>
                <a:off x="3200316" y="3370837"/>
                <a:ext cx="562818" cy="12987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22" name="文本框 21"/>
              <p:cNvSpPr txBox="1"/>
              <p:nvPr/>
            </p:nvSpPr>
            <p:spPr>
              <a:xfrm>
                <a:off x="3983025" y="3217958"/>
                <a:ext cx="3189306" cy="369332"/>
              </a:xfrm>
              <a:prstGeom prst="rect">
                <a:avLst/>
              </a:prstGeom>
              <a:noFill/>
            </p:spPr>
            <p:txBody>
              <a:bodyPr wrap="square" rtlCol="0">
                <a:spAutoFit/>
              </a:bodyPr>
              <a:lstStyle/>
              <a:p>
                <a:r>
                  <a:rPr kumimoji="1" lang="en-US" altLang="zh-CN" dirty="0" smtClean="0"/>
                  <a:t>The </a:t>
                </a:r>
                <a:r>
                  <a:rPr kumimoji="1" lang="en-US" altLang="zh-CN" dirty="0" err="1" smtClean="0"/>
                  <a:t>cumulant</a:t>
                </a:r>
                <a:r>
                  <a:rPr kumimoji="1" lang="en-US" altLang="zh-CN" dirty="0" smtClean="0"/>
                  <a:t> expansion</a:t>
                </a:r>
                <a:endParaRPr kumimoji="1" lang="zh-CN" altLang="en-US" dirty="0"/>
              </a:p>
            </p:txBody>
          </p:sp>
        </p:grpSp>
        <p:pic>
          <p:nvPicPr>
            <p:cNvPr id="33" name="图片 32"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11258" y="3449436"/>
              <a:ext cx="6238932" cy="666154"/>
            </a:xfrm>
            <a:prstGeom prst="rect">
              <a:avLst/>
            </a:prstGeom>
            <a:noFill/>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pic>
        <p:pic>
          <p:nvPicPr>
            <p:cNvPr id="24" name="图片 23"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9466" y="2847718"/>
              <a:ext cx="7980845" cy="543998"/>
            </a:xfrm>
            <a:prstGeom prst="rect">
              <a:avLst/>
            </a:prstGeom>
          </p:spPr>
        </p:pic>
      </p:grpSp>
      <p:grpSp>
        <p:nvGrpSpPr>
          <p:cNvPr id="10" name="组 9"/>
          <p:cNvGrpSpPr/>
          <p:nvPr/>
        </p:nvGrpSpPr>
        <p:grpSpPr>
          <a:xfrm>
            <a:off x="86588" y="4604438"/>
            <a:ext cx="4114257" cy="978887"/>
            <a:chOff x="72157" y="4431278"/>
            <a:chExt cx="4114257" cy="978887"/>
          </a:xfrm>
        </p:grpSpPr>
        <p:grpSp>
          <p:nvGrpSpPr>
            <p:cNvPr id="7" name="组 6"/>
            <p:cNvGrpSpPr/>
            <p:nvPr/>
          </p:nvGrpSpPr>
          <p:grpSpPr>
            <a:xfrm>
              <a:off x="72157" y="4431278"/>
              <a:ext cx="4114257" cy="840544"/>
              <a:chOff x="72157" y="4798570"/>
              <a:chExt cx="4114257" cy="840544"/>
            </a:xfrm>
          </p:grpSpPr>
          <p:pic>
            <p:nvPicPr>
              <p:cNvPr id="27" name="图片 26"/>
              <p:cNvPicPr>
                <a:picLocks noChangeAspect="1"/>
              </p:cNvPicPr>
              <p:nvPr/>
            </p:nvPicPr>
            <p:blipFill>
              <a:blip r:embed="rId11"/>
              <a:stretch>
                <a:fillRect/>
              </a:stretch>
            </p:blipFill>
            <p:spPr>
              <a:xfrm>
                <a:off x="927869" y="4798570"/>
                <a:ext cx="3258545" cy="840544"/>
              </a:xfrm>
              <a:prstGeom prst="rect">
                <a:avLst/>
              </a:prstGeom>
            </p:spPr>
          </p:pic>
          <p:pic>
            <p:nvPicPr>
              <p:cNvPr id="30" name="图片 29" descr="latex-image-1.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157" y="5030601"/>
                <a:ext cx="652672" cy="232061"/>
              </a:xfrm>
              <a:prstGeom prst="rect">
                <a:avLst/>
              </a:prstGeom>
            </p:spPr>
          </p:pic>
        </p:grpSp>
        <p:pic>
          <p:nvPicPr>
            <p:cNvPr id="9" name="图片 8" descr="latex-image-1.pd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49293" y="5155937"/>
              <a:ext cx="1437975" cy="254228"/>
            </a:xfrm>
            <a:prstGeom prst="rect">
              <a:avLst/>
            </a:prstGeom>
          </p:spPr>
        </p:pic>
      </p:grpSp>
      <p:sp>
        <p:nvSpPr>
          <p:cNvPr id="12" name="页脚占位符 11"/>
          <p:cNvSpPr>
            <a:spLocks noGrp="1"/>
          </p:cNvSpPr>
          <p:nvPr>
            <p:ph type="ftr" sz="quarter" idx="11"/>
          </p:nvPr>
        </p:nvSpPr>
        <p:spPr/>
        <p:txBody>
          <a:bodyPr/>
          <a:lstStyle/>
          <a:p>
            <a:r>
              <a:rPr kumimoji="1" lang="en-US" altLang="zh-CN" smtClean="0"/>
              <a:t>ETSF YRM 2014 Rome</a:t>
            </a:r>
            <a:endParaRPr kumimoji="1" lang="zh-CN" altLang="en-US"/>
          </a:p>
        </p:txBody>
      </p:sp>
      <p:sp>
        <p:nvSpPr>
          <p:cNvPr id="13" name="文本框 12"/>
          <p:cNvSpPr txBox="1"/>
          <p:nvPr/>
        </p:nvSpPr>
        <p:spPr>
          <a:xfrm>
            <a:off x="6336735" y="5714400"/>
            <a:ext cx="2590800" cy="646331"/>
          </a:xfrm>
          <a:prstGeom prst="rect">
            <a:avLst/>
          </a:prstGeom>
          <a:noFill/>
        </p:spPr>
        <p:txBody>
          <a:bodyPr wrap="square" rtlCol="0">
            <a:spAutoFit/>
          </a:bodyPr>
          <a:lstStyle/>
          <a:p>
            <a:r>
              <a:rPr kumimoji="1" lang="en-US" altLang="zh-CN" dirty="0" smtClean="0"/>
              <a:t>Two </a:t>
            </a:r>
            <a:r>
              <a:rPr kumimoji="1" lang="en-US" altLang="zh-CN" dirty="0" err="1" smtClean="0"/>
              <a:t>plasmon</a:t>
            </a:r>
            <a:r>
              <a:rPr kumimoji="1" lang="en-US" altLang="zh-CN" dirty="0" smtClean="0"/>
              <a:t> excited simultaneously</a:t>
            </a:r>
            <a:endParaRPr kumimoji="1" lang="zh-CN" altLang="en-US" dirty="0"/>
          </a:p>
        </p:txBody>
      </p:sp>
    </p:spTree>
    <p:extLst>
      <p:ext uri="{BB962C8B-B14F-4D97-AF65-F5344CB8AC3E}">
        <p14:creationId xmlns:p14="http://schemas.microsoft.com/office/powerpoint/2010/main" val="412952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817" y="6822"/>
            <a:ext cx="9143183" cy="6573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3600" dirty="0" smtClean="0"/>
              <a:t>Outline</a:t>
            </a:r>
            <a:endParaRPr kumimoji="1" lang="zh-CN" altLang="en-US" sz="3600" dirty="0"/>
          </a:p>
        </p:txBody>
      </p:sp>
      <p:sp>
        <p:nvSpPr>
          <p:cNvPr id="3" name="幻灯片编号占位符 2"/>
          <p:cNvSpPr>
            <a:spLocks noGrp="1"/>
          </p:cNvSpPr>
          <p:nvPr>
            <p:ph type="sldNum" sz="quarter" idx="12"/>
          </p:nvPr>
        </p:nvSpPr>
        <p:spPr/>
        <p:txBody>
          <a:bodyPr/>
          <a:lstStyle/>
          <a:p>
            <a:fld id="{11739D9A-8D01-7E4D-B0C5-C5C66F7E372C}" type="slidenum">
              <a:rPr kumimoji="1" lang="zh-CN" altLang="en-US" smtClean="0"/>
              <a:t>16</a:t>
            </a:fld>
            <a:endParaRPr kumimoji="1" lang="zh-CN" altLang="en-US"/>
          </a:p>
        </p:txBody>
      </p:sp>
      <p:sp>
        <p:nvSpPr>
          <p:cNvPr id="2" name="文本框 1"/>
          <p:cNvSpPr txBox="1"/>
          <p:nvPr/>
        </p:nvSpPr>
        <p:spPr>
          <a:xfrm>
            <a:off x="289393" y="812165"/>
            <a:ext cx="8713930" cy="5909310"/>
          </a:xfrm>
          <a:prstGeom prst="rect">
            <a:avLst/>
          </a:prstGeom>
          <a:noFill/>
        </p:spPr>
        <p:txBody>
          <a:bodyPr wrap="square" rtlCol="0">
            <a:spAutoFit/>
          </a:bodyPr>
          <a:lstStyle/>
          <a:p>
            <a:pPr marL="514350" indent="-514350">
              <a:buFont typeface="Arial"/>
              <a:buChar char="•"/>
            </a:pPr>
            <a:r>
              <a:rPr kumimoji="1" lang="en-US" altLang="zh-CN" sz="3200" dirty="0" smtClean="0">
                <a:solidFill>
                  <a:srgbClr val="A6A6A6"/>
                </a:solidFill>
              </a:rPr>
              <a:t>Theoretical background</a:t>
            </a:r>
            <a:endParaRPr kumimoji="1" lang="en-US" altLang="zh-CN" dirty="0" smtClean="0">
              <a:solidFill>
                <a:srgbClr val="A6A6A6"/>
              </a:solidFill>
            </a:endParaRPr>
          </a:p>
          <a:p>
            <a:pPr marL="800100" lvl="1" indent="-342900">
              <a:buFont typeface="Wingdings" charset="2"/>
              <a:buChar char="Ø"/>
            </a:pPr>
            <a:r>
              <a:rPr kumimoji="1" lang="en-US" altLang="zh-CN" sz="2000" dirty="0" smtClean="0">
                <a:solidFill>
                  <a:srgbClr val="A6A6A6"/>
                </a:solidFill>
              </a:rPr>
              <a:t>One-particle Green’s </a:t>
            </a:r>
            <a:r>
              <a:rPr kumimoji="1" lang="en-US" altLang="zh-CN" sz="2000" dirty="0">
                <a:solidFill>
                  <a:srgbClr val="A6A6A6"/>
                </a:solidFill>
              </a:rPr>
              <a:t>function</a:t>
            </a:r>
          </a:p>
          <a:p>
            <a:pPr marL="800100" lvl="1" indent="-342900">
              <a:buFont typeface="Wingdings" charset="2"/>
              <a:buChar char="Ø"/>
            </a:pPr>
            <a:r>
              <a:rPr kumimoji="1" lang="en-US" altLang="zh-CN" sz="2000" dirty="0">
                <a:solidFill>
                  <a:srgbClr val="A6A6A6"/>
                </a:solidFill>
              </a:rPr>
              <a:t>GW a</a:t>
            </a:r>
            <a:r>
              <a:rPr kumimoji="1" lang="en-US" altLang="zh-CN" sz="2000" dirty="0" smtClean="0">
                <a:solidFill>
                  <a:srgbClr val="A6A6A6"/>
                </a:solidFill>
              </a:rPr>
              <a:t>pproximation</a:t>
            </a:r>
            <a:endParaRPr kumimoji="1" lang="en-US" altLang="zh-CN" sz="2000" dirty="0">
              <a:solidFill>
                <a:srgbClr val="A6A6A6"/>
              </a:solidFill>
            </a:endParaRPr>
          </a:p>
          <a:p>
            <a:pPr marL="800100" lvl="1" indent="-342900">
              <a:buFont typeface="Wingdings" charset="2"/>
              <a:buChar char="Ø"/>
            </a:pPr>
            <a:r>
              <a:rPr kumimoji="1" lang="en-US" altLang="zh-CN" sz="2000" dirty="0" smtClean="0">
                <a:solidFill>
                  <a:srgbClr val="A6A6A6"/>
                </a:solidFill>
              </a:rPr>
              <a:t>The </a:t>
            </a:r>
            <a:r>
              <a:rPr kumimoji="1" lang="en-US" altLang="zh-CN" sz="2000" dirty="0" err="1" smtClean="0">
                <a:solidFill>
                  <a:srgbClr val="A6A6A6"/>
                </a:solidFill>
              </a:rPr>
              <a:t>Cumulant</a:t>
            </a:r>
            <a:r>
              <a:rPr kumimoji="1" lang="en-US" altLang="zh-CN" sz="2000" dirty="0" smtClean="0">
                <a:solidFill>
                  <a:srgbClr val="A6A6A6"/>
                </a:solidFill>
              </a:rPr>
              <a:t> expansion approximation</a:t>
            </a:r>
          </a:p>
          <a:p>
            <a:r>
              <a:rPr kumimoji="1" lang="en-US" altLang="zh-CN" sz="2000" dirty="0">
                <a:solidFill>
                  <a:srgbClr val="A6A6A6"/>
                </a:solidFill>
              </a:rPr>
              <a:t>	</a:t>
            </a:r>
            <a:r>
              <a:rPr kumimoji="1" lang="en-US" altLang="zh-CN" sz="2000" dirty="0" smtClean="0">
                <a:solidFill>
                  <a:srgbClr val="A6A6A6"/>
                </a:solidFill>
              </a:rPr>
              <a:t>	</a:t>
            </a:r>
            <a:r>
              <a:rPr lang="en-US" altLang="zh-CN" sz="1600" i="1" dirty="0" smtClean="0">
                <a:solidFill>
                  <a:srgbClr val="A6A6A6"/>
                </a:solidFill>
              </a:rPr>
              <a:t>Giovanna </a:t>
            </a:r>
            <a:r>
              <a:rPr lang="en-US" altLang="zh-CN" sz="1600" i="1" dirty="0" err="1">
                <a:solidFill>
                  <a:srgbClr val="A6A6A6"/>
                </a:solidFill>
              </a:rPr>
              <a:t>Lani</a:t>
            </a:r>
            <a:r>
              <a:rPr lang="en-US" altLang="zh-CN" sz="1600" i="1" dirty="0">
                <a:solidFill>
                  <a:srgbClr val="A6A6A6"/>
                </a:solidFill>
              </a:rPr>
              <a:t>, </a:t>
            </a:r>
            <a:r>
              <a:rPr lang="en-US" altLang="zh-CN" sz="1600" i="1" dirty="0" err="1">
                <a:solidFill>
                  <a:srgbClr val="A6A6A6"/>
                </a:solidFill>
              </a:rPr>
              <a:t>Pina</a:t>
            </a:r>
            <a:r>
              <a:rPr lang="en-US" altLang="zh-CN" sz="1600" i="1" dirty="0">
                <a:solidFill>
                  <a:srgbClr val="A6A6A6"/>
                </a:solidFill>
              </a:rPr>
              <a:t> </a:t>
            </a:r>
            <a:r>
              <a:rPr lang="en-US" altLang="zh-CN" sz="1600" i="1" dirty="0" err="1">
                <a:solidFill>
                  <a:srgbClr val="A6A6A6"/>
                </a:solidFill>
              </a:rPr>
              <a:t>Romaniello</a:t>
            </a:r>
            <a:r>
              <a:rPr lang="en-US" altLang="zh-CN" sz="1600" i="1" dirty="0">
                <a:solidFill>
                  <a:srgbClr val="A6A6A6"/>
                </a:solidFill>
              </a:rPr>
              <a:t> et al. New Journal of Physics, 14(1):013056, 2012 </a:t>
            </a:r>
          </a:p>
          <a:p>
            <a:r>
              <a:rPr kumimoji="1" lang="en-US" altLang="zh-CN" sz="1600" i="1" dirty="0" smtClean="0">
                <a:solidFill>
                  <a:srgbClr val="A6A6A6"/>
                </a:solidFill>
              </a:rPr>
              <a:t>     		</a:t>
            </a:r>
            <a:r>
              <a:rPr kumimoji="1" lang="en-US" altLang="zh-CN" sz="1600" i="1" dirty="0" err="1" smtClean="0">
                <a:solidFill>
                  <a:srgbClr val="A6A6A6"/>
                </a:solidFill>
              </a:rPr>
              <a:t>Matteo</a:t>
            </a:r>
            <a:r>
              <a:rPr kumimoji="1" lang="en-US" altLang="zh-CN" sz="1600" i="1" dirty="0" smtClean="0">
                <a:solidFill>
                  <a:srgbClr val="A6A6A6"/>
                </a:solidFill>
              </a:rPr>
              <a:t> </a:t>
            </a:r>
            <a:r>
              <a:rPr kumimoji="1" lang="en-US" altLang="zh-CN" sz="1600" i="1" dirty="0" err="1">
                <a:solidFill>
                  <a:srgbClr val="A6A6A6"/>
                </a:solidFill>
              </a:rPr>
              <a:t>Guzzo</a:t>
            </a:r>
            <a:r>
              <a:rPr kumimoji="1" lang="en-US" altLang="zh-CN" sz="1600" i="1" dirty="0">
                <a:solidFill>
                  <a:srgbClr val="A6A6A6"/>
                </a:solidFill>
              </a:rPr>
              <a:t>, Giovanna </a:t>
            </a:r>
            <a:r>
              <a:rPr kumimoji="1" lang="en-US" altLang="zh-CN" sz="1600" i="1" dirty="0" err="1">
                <a:solidFill>
                  <a:srgbClr val="A6A6A6"/>
                </a:solidFill>
              </a:rPr>
              <a:t>Lani</a:t>
            </a:r>
            <a:r>
              <a:rPr kumimoji="1" lang="en-US" altLang="zh-CN" sz="1600" i="1" dirty="0">
                <a:solidFill>
                  <a:srgbClr val="A6A6A6"/>
                </a:solidFill>
              </a:rPr>
              <a:t> et al. PRL.107 166401(2011</a:t>
            </a:r>
            <a:r>
              <a:rPr kumimoji="1" lang="en-US" altLang="zh-CN" sz="1600" i="1" dirty="0" smtClean="0">
                <a:solidFill>
                  <a:srgbClr val="A6A6A6"/>
                </a:solidFill>
              </a:rPr>
              <a:t>)</a:t>
            </a:r>
          </a:p>
          <a:p>
            <a:endParaRPr kumimoji="1" lang="en-US" altLang="zh-CN" sz="2000" dirty="0"/>
          </a:p>
          <a:p>
            <a:pPr marL="514350" indent="-514350">
              <a:buFont typeface="Arial"/>
              <a:buChar char="•"/>
            </a:pPr>
            <a:r>
              <a:rPr kumimoji="1" lang="en-US" altLang="zh-CN" sz="3200" dirty="0">
                <a:solidFill>
                  <a:srgbClr val="FF0000"/>
                </a:solidFill>
              </a:rPr>
              <a:t>Model calculation: one- and two-level electron-boson coupling model </a:t>
            </a:r>
            <a:endParaRPr kumimoji="1" lang="en-US" altLang="zh-CN" sz="2000" dirty="0">
              <a:solidFill>
                <a:srgbClr val="FF0000"/>
              </a:solidFill>
            </a:endParaRPr>
          </a:p>
          <a:p>
            <a:pPr marL="800100" lvl="1" indent="-342900">
              <a:buFont typeface="Wingdings" charset="2"/>
              <a:buChar char="Ø"/>
            </a:pPr>
            <a:r>
              <a:rPr kumimoji="1" lang="en-US" altLang="zh-CN" sz="2000" dirty="0" smtClean="0"/>
              <a:t>One-level model: the origin of the </a:t>
            </a:r>
            <a:r>
              <a:rPr kumimoji="1" lang="en-US" altLang="zh-CN" sz="2000" dirty="0" err="1" smtClean="0"/>
              <a:t>cumulant</a:t>
            </a:r>
            <a:endParaRPr kumimoji="1" lang="en-US" altLang="zh-CN" sz="2000" dirty="0" smtClean="0"/>
          </a:p>
          <a:p>
            <a:pPr lvl="1"/>
            <a:r>
              <a:rPr kumimoji="1" lang="en-US" altLang="zh-CN" sz="2000" dirty="0"/>
              <a:t>	</a:t>
            </a:r>
            <a:r>
              <a:rPr kumimoji="1" lang="en-US" altLang="zh-CN" sz="1600" i="1" dirty="0"/>
              <a:t>D. </a:t>
            </a:r>
            <a:r>
              <a:rPr kumimoji="1" lang="en-US" altLang="zh-CN" sz="1600" i="1" dirty="0" err="1"/>
              <a:t>Langreth</a:t>
            </a:r>
            <a:r>
              <a:rPr kumimoji="1" lang="en-US" altLang="zh-CN" sz="1600" i="1" dirty="0"/>
              <a:t>, Phys. Rev. B 1, 471, (1970</a:t>
            </a:r>
            <a:r>
              <a:rPr kumimoji="1" lang="en-US" altLang="zh-CN" sz="1600" i="1" dirty="0" smtClean="0"/>
              <a:t>)</a:t>
            </a:r>
          </a:p>
          <a:p>
            <a:pPr marL="800100" lvl="1" indent="-342900">
              <a:buFont typeface="Wingdings" charset="2"/>
              <a:buChar char="Ø"/>
            </a:pPr>
            <a:r>
              <a:rPr kumimoji="1" lang="en-US" altLang="zh-CN" sz="2000" dirty="0" smtClean="0"/>
              <a:t>Two-level model: the coupling effect between levels</a:t>
            </a:r>
          </a:p>
          <a:p>
            <a:pPr lvl="1"/>
            <a:r>
              <a:rPr kumimoji="1" lang="en-US" altLang="zh-CN" sz="1600" i="1" dirty="0" smtClean="0"/>
              <a:t>	O</a:t>
            </a:r>
            <a:r>
              <a:rPr kumimoji="1" lang="en-US" altLang="zh-CN" sz="1600" i="1" dirty="0"/>
              <a:t>. </a:t>
            </a:r>
            <a:r>
              <a:rPr kumimoji="1" lang="en-US" altLang="zh-CN" sz="1600" i="1" dirty="0" err="1"/>
              <a:t>Gunnarsson</a:t>
            </a:r>
            <a:r>
              <a:rPr kumimoji="1" lang="en-US" altLang="zh-CN" sz="1600" i="1" dirty="0"/>
              <a:t>, Phys. Rev. B 50, 10462, (1994</a:t>
            </a:r>
            <a:r>
              <a:rPr kumimoji="1" lang="en-US" altLang="zh-CN" sz="1600" i="1" dirty="0" smtClean="0"/>
              <a:t>)</a:t>
            </a:r>
          </a:p>
          <a:p>
            <a:pPr lvl="1"/>
            <a:endParaRPr kumimoji="1" lang="en-US" altLang="zh-CN" sz="2000" dirty="0"/>
          </a:p>
          <a:p>
            <a:pPr marL="514350" indent="-514350">
              <a:buFont typeface="Arial"/>
              <a:buChar char="•"/>
            </a:pPr>
            <a:r>
              <a:rPr kumimoji="1" lang="en-US" altLang="zh-CN" sz="3200" dirty="0" smtClean="0">
                <a:solidFill>
                  <a:srgbClr val="A6A6A6"/>
                </a:solidFill>
              </a:rPr>
              <a:t>Full </a:t>
            </a:r>
            <a:r>
              <a:rPr kumimoji="1" lang="en-US" altLang="zh-CN" sz="3200" dirty="0">
                <a:solidFill>
                  <a:srgbClr val="A6A6A6"/>
                </a:solidFill>
              </a:rPr>
              <a:t>functional differential equation </a:t>
            </a:r>
            <a:r>
              <a:rPr kumimoji="1" lang="en-US" altLang="zh-CN" sz="3200" dirty="0" smtClean="0">
                <a:solidFill>
                  <a:srgbClr val="A6A6A6"/>
                </a:solidFill>
              </a:rPr>
              <a:t>calculation</a:t>
            </a:r>
          </a:p>
          <a:p>
            <a:pPr marL="800100" lvl="1" indent="-342900">
              <a:buFont typeface="Wingdings" charset="2"/>
              <a:buChar char="Ø"/>
            </a:pPr>
            <a:r>
              <a:rPr kumimoji="1" lang="en-US" altLang="zh-CN" sz="2000" dirty="0" smtClean="0">
                <a:solidFill>
                  <a:srgbClr val="A6A6A6"/>
                </a:solidFill>
              </a:rPr>
              <a:t>Go beyond the decoupling approximation</a:t>
            </a:r>
          </a:p>
          <a:p>
            <a:r>
              <a:rPr kumimoji="1" lang="en-US" altLang="zh-CN" dirty="0" smtClean="0"/>
              <a:t> </a:t>
            </a:r>
          </a:p>
        </p:txBody>
      </p:sp>
      <p:sp>
        <p:nvSpPr>
          <p:cNvPr id="4" name="页脚占位符 3"/>
          <p:cNvSpPr>
            <a:spLocks noGrp="1"/>
          </p:cNvSpPr>
          <p:nvPr>
            <p:ph type="ftr" sz="quarter" idx="11"/>
          </p:nvPr>
        </p:nvSpPr>
        <p:spPr/>
        <p:txBody>
          <a:bodyPr/>
          <a:lstStyle/>
          <a:p>
            <a:r>
              <a:rPr kumimoji="1" lang="en-US" altLang="zh-CN" smtClean="0"/>
              <a:t>ETSF YRM 2014 Rome</a:t>
            </a:r>
            <a:endParaRPr kumimoji="1" lang="zh-CN" altLang="en-US"/>
          </a:p>
        </p:txBody>
      </p:sp>
    </p:spTree>
    <p:extLst>
      <p:ext uri="{BB962C8B-B14F-4D97-AF65-F5344CB8AC3E}">
        <p14:creationId xmlns:p14="http://schemas.microsoft.com/office/powerpoint/2010/main" val="174399850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817" y="0"/>
            <a:ext cx="9143183" cy="6573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400" dirty="0" smtClean="0"/>
              <a:t>Two-level electron-</a:t>
            </a:r>
            <a:r>
              <a:rPr kumimoji="1" lang="en-US" altLang="zh-CN" sz="2400" dirty="0" err="1" smtClean="0"/>
              <a:t>plasmon</a:t>
            </a:r>
            <a:r>
              <a:rPr kumimoji="1" lang="en-US" altLang="zh-CN" sz="2400" dirty="0" smtClean="0"/>
              <a:t> coupling model</a:t>
            </a:r>
            <a:endParaRPr kumimoji="1" lang="zh-CN" altLang="en-US" sz="2400" dirty="0"/>
          </a:p>
        </p:txBody>
      </p:sp>
      <p:sp>
        <p:nvSpPr>
          <p:cNvPr id="3" name="幻灯片编号占位符 2"/>
          <p:cNvSpPr>
            <a:spLocks noGrp="1"/>
          </p:cNvSpPr>
          <p:nvPr>
            <p:ph type="sldNum" sz="quarter" idx="12"/>
          </p:nvPr>
        </p:nvSpPr>
        <p:spPr/>
        <p:txBody>
          <a:bodyPr/>
          <a:lstStyle/>
          <a:p>
            <a:fld id="{11739D9A-8D01-7E4D-B0C5-C5C66F7E372C}" type="slidenum">
              <a:rPr kumimoji="1" lang="zh-CN" altLang="en-US" smtClean="0"/>
              <a:t>17</a:t>
            </a:fld>
            <a:endParaRPr kumimoji="1" lang="zh-CN" altLang="en-US"/>
          </a:p>
        </p:txBody>
      </p:sp>
      <p:pic>
        <p:nvPicPr>
          <p:cNvPr id="5" name="图片 4"/>
          <p:cNvPicPr>
            <a:picLocks noChangeAspect="1"/>
          </p:cNvPicPr>
          <p:nvPr/>
        </p:nvPicPr>
        <p:blipFill>
          <a:blip r:embed="rId3"/>
          <a:stretch>
            <a:fillRect/>
          </a:stretch>
        </p:blipFill>
        <p:spPr>
          <a:xfrm>
            <a:off x="650711" y="1023242"/>
            <a:ext cx="7920067" cy="868592"/>
          </a:xfrm>
          <a:prstGeom prst="rect">
            <a:avLst/>
          </a:prstGeom>
        </p:spPr>
      </p:pic>
      <p:pic>
        <p:nvPicPr>
          <p:cNvPr id="10" name="图片 9"/>
          <p:cNvPicPr>
            <a:picLocks noChangeAspect="1"/>
          </p:cNvPicPr>
          <p:nvPr/>
        </p:nvPicPr>
        <p:blipFill>
          <a:blip r:embed="rId4"/>
          <a:stretch>
            <a:fillRect/>
          </a:stretch>
        </p:blipFill>
        <p:spPr>
          <a:xfrm>
            <a:off x="409495" y="2642869"/>
            <a:ext cx="2699967" cy="1134132"/>
          </a:xfrm>
          <a:prstGeom prst="rect">
            <a:avLst/>
          </a:prstGeom>
        </p:spPr>
      </p:pic>
      <p:pic>
        <p:nvPicPr>
          <p:cNvPr id="11" name="图片 10"/>
          <p:cNvPicPr>
            <a:picLocks noChangeAspect="1"/>
          </p:cNvPicPr>
          <p:nvPr/>
        </p:nvPicPr>
        <p:blipFill>
          <a:blip r:embed="rId5"/>
          <a:stretch>
            <a:fillRect/>
          </a:stretch>
        </p:blipFill>
        <p:spPr>
          <a:xfrm>
            <a:off x="3099983" y="2657851"/>
            <a:ext cx="2729447" cy="1111997"/>
          </a:xfrm>
          <a:prstGeom prst="rect">
            <a:avLst/>
          </a:prstGeom>
        </p:spPr>
      </p:pic>
      <p:sp>
        <p:nvSpPr>
          <p:cNvPr id="13" name="圆角矩形 12"/>
          <p:cNvSpPr/>
          <p:nvPr/>
        </p:nvSpPr>
        <p:spPr>
          <a:xfrm>
            <a:off x="404559" y="2507277"/>
            <a:ext cx="5410419" cy="1262571"/>
          </a:xfrm>
          <a:prstGeom prst="roundRect">
            <a:avLst/>
          </a:prstGeom>
          <a:noFill/>
          <a:ln w="31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pic>
        <p:nvPicPr>
          <p:cNvPr id="14" name="图片 13"/>
          <p:cNvPicPr>
            <a:picLocks noChangeAspect="1"/>
          </p:cNvPicPr>
          <p:nvPr/>
        </p:nvPicPr>
        <p:blipFill>
          <a:blip r:embed="rId6"/>
          <a:stretch>
            <a:fillRect/>
          </a:stretch>
        </p:blipFill>
        <p:spPr>
          <a:xfrm>
            <a:off x="145509" y="4779306"/>
            <a:ext cx="9015199" cy="1215131"/>
          </a:xfrm>
          <a:prstGeom prst="rect">
            <a:avLst/>
          </a:prstGeom>
        </p:spPr>
      </p:pic>
      <p:sp>
        <p:nvSpPr>
          <p:cNvPr id="15" name="下箭头 14"/>
          <p:cNvSpPr/>
          <p:nvPr/>
        </p:nvSpPr>
        <p:spPr>
          <a:xfrm>
            <a:off x="650711" y="3910612"/>
            <a:ext cx="592798" cy="83983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6" name="文本框 15"/>
          <p:cNvSpPr txBox="1"/>
          <p:nvPr/>
        </p:nvSpPr>
        <p:spPr>
          <a:xfrm>
            <a:off x="6541028" y="4830683"/>
            <a:ext cx="1837260" cy="369332"/>
          </a:xfrm>
          <a:prstGeom prst="rect">
            <a:avLst/>
          </a:prstGeom>
          <a:noFill/>
        </p:spPr>
        <p:txBody>
          <a:bodyPr wrap="square" rtlCol="0">
            <a:spAutoFit/>
          </a:bodyPr>
          <a:lstStyle/>
          <a:p>
            <a:r>
              <a:rPr kumimoji="1" lang="en-US" altLang="zh-CN" dirty="0" smtClean="0">
                <a:solidFill>
                  <a:srgbClr val="FF0000"/>
                </a:solidFill>
              </a:rPr>
              <a:t>Two-level model</a:t>
            </a:r>
            <a:endParaRPr kumimoji="1" lang="zh-CN" altLang="en-US" dirty="0">
              <a:solidFill>
                <a:srgbClr val="FF0000"/>
              </a:solidFill>
            </a:endParaRPr>
          </a:p>
        </p:txBody>
      </p:sp>
      <p:sp>
        <p:nvSpPr>
          <p:cNvPr id="17" name="文本框 16"/>
          <p:cNvSpPr txBox="1"/>
          <p:nvPr/>
        </p:nvSpPr>
        <p:spPr>
          <a:xfrm>
            <a:off x="1737736" y="5994438"/>
            <a:ext cx="5129663" cy="369332"/>
          </a:xfrm>
          <a:prstGeom prst="rect">
            <a:avLst/>
          </a:prstGeom>
          <a:noFill/>
        </p:spPr>
        <p:txBody>
          <a:bodyPr wrap="square" rtlCol="0">
            <a:spAutoFit/>
          </a:bodyPr>
          <a:lstStyle/>
          <a:p>
            <a:pPr algn="ctr"/>
            <a:r>
              <a:rPr kumimoji="1" lang="en-US" altLang="zh-CN" dirty="0" smtClean="0">
                <a:solidFill>
                  <a:srgbClr val="FF0000"/>
                </a:solidFill>
              </a:rPr>
              <a:t>No analytical result for the second Hamiltonian!</a:t>
            </a:r>
            <a:endParaRPr kumimoji="1" lang="zh-CN" altLang="en-US" dirty="0">
              <a:solidFill>
                <a:srgbClr val="FF0000"/>
              </a:solidFill>
            </a:endParaRPr>
          </a:p>
        </p:txBody>
      </p:sp>
      <p:sp>
        <p:nvSpPr>
          <p:cNvPr id="2" name="页脚占位符 1"/>
          <p:cNvSpPr>
            <a:spLocks noGrp="1"/>
          </p:cNvSpPr>
          <p:nvPr>
            <p:ph type="ftr" sz="quarter" idx="11"/>
          </p:nvPr>
        </p:nvSpPr>
        <p:spPr/>
        <p:txBody>
          <a:bodyPr/>
          <a:lstStyle/>
          <a:p>
            <a:r>
              <a:rPr kumimoji="1" lang="en-US" altLang="zh-CN" smtClean="0"/>
              <a:t>ETSF YRM 2014 Rome</a:t>
            </a:r>
            <a:endParaRPr kumimoji="1" lang="zh-CN" altLang="en-US"/>
          </a:p>
        </p:txBody>
      </p:sp>
      <p:grpSp>
        <p:nvGrpSpPr>
          <p:cNvPr id="6" name="组 5"/>
          <p:cNvGrpSpPr/>
          <p:nvPr/>
        </p:nvGrpSpPr>
        <p:grpSpPr>
          <a:xfrm>
            <a:off x="5854220" y="1919350"/>
            <a:ext cx="3145469" cy="2900374"/>
            <a:chOff x="5854220" y="1919350"/>
            <a:chExt cx="3145469" cy="2900374"/>
          </a:xfrm>
        </p:grpSpPr>
        <p:cxnSp>
          <p:nvCxnSpPr>
            <p:cNvPr id="19" name="直线连接符 18"/>
            <p:cNvCxnSpPr/>
            <p:nvPr/>
          </p:nvCxnSpPr>
          <p:spPr>
            <a:xfrm>
              <a:off x="6713164" y="3858274"/>
              <a:ext cx="152557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椭圆 19"/>
            <p:cNvSpPr/>
            <p:nvPr/>
          </p:nvSpPr>
          <p:spPr>
            <a:xfrm>
              <a:off x="7375428" y="3628692"/>
              <a:ext cx="224697" cy="241061"/>
            </a:xfrm>
            <a:prstGeom prst="ellipse">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1" name="椭圆 20"/>
            <p:cNvSpPr/>
            <p:nvPr/>
          </p:nvSpPr>
          <p:spPr>
            <a:xfrm>
              <a:off x="7370944" y="1919350"/>
              <a:ext cx="224697" cy="241061"/>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2" name="云形 21"/>
            <p:cNvSpPr/>
            <p:nvPr/>
          </p:nvSpPr>
          <p:spPr>
            <a:xfrm>
              <a:off x="5854220" y="2484691"/>
              <a:ext cx="3145469" cy="2335033"/>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cxnSp>
          <p:nvCxnSpPr>
            <p:cNvPr id="23" name="直线箭头连接符 22"/>
            <p:cNvCxnSpPr/>
            <p:nvPr/>
          </p:nvCxnSpPr>
          <p:spPr>
            <a:xfrm flipV="1">
              <a:off x="7481864" y="2202755"/>
              <a:ext cx="1429" cy="140267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4" name="爆炸形 1 23"/>
            <p:cNvSpPr/>
            <p:nvPr/>
          </p:nvSpPr>
          <p:spPr>
            <a:xfrm>
              <a:off x="6205436" y="2657851"/>
              <a:ext cx="2505670" cy="2121455"/>
            </a:xfrm>
            <a:prstGeom prst="irregularSeal1">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cxnSp>
          <p:nvCxnSpPr>
            <p:cNvPr id="26" name="直线连接符 25"/>
            <p:cNvCxnSpPr/>
            <p:nvPr/>
          </p:nvCxnSpPr>
          <p:spPr>
            <a:xfrm>
              <a:off x="6713164" y="3390171"/>
              <a:ext cx="152557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295806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741043" y="781954"/>
            <a:ext cx="1494788" cy="3822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5" name="圆角矩形 24"/>
          <p:cNvSpPr/>
          <p:nvPr/>
        </p:nvSpPr>
        <p:spPr>
          <a:xfrm>
            <a:off x="817" y="0"/>
            <a:ext cx="9143183" cy="6573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400" dirty="0" smtClean="0"/>
              <a:t>Two-level electron-</a:t>
            </a:r>
            <a:r>
              <a:rPr kumimoji="1" lang="en-US" altLang="zh-CN" sz="2400" dirty="0" err="1" smtClean="0"/>
              <a:t>plasmon</a:t>
            </a:r>
            <a:r>
              <a:rPr kumimoji="1" lang="en-US" altLang="zh-CN" sz="2400" dirty="0" smtClean="0"/>
              <a:t> coupling model</a:t>
            </a:r>
            <a:endParaRPr kumimoji="1" lang="zh-CN" altLang="en-US" sz="2400" dirty="0"/>
          </a:p>
        </p:txBody>
      </p:sp>
      <p:sp>
        <p:nvSpPr>
          <p:cNvPr id="3" name="幻灯片编号占位符 2"/>
          <p:cNvSpPr>
            <a:spLocks noGrp="1"/>
          </p:cNvSpPr>
          <p:nvPr>
            <p:ph type="sldNum" sz="quarter" idx="12"/>
          </p:nvPr>
        </p:nvSpPr>
        <p:spPr/>
        <p:txBody>
          <a:bodyPr/>
          <a:lstStyle/>
          <a:p>
            <a:fld id="{11739D9A-8D01-7E4D-B0C5-C5C66F7E372C}" type="slidenum">
              <a:rPr kumimoji="1" lang="zh-CN" altLang="en-US" smtClean="0"/>
              <a:t>18</a:t>
            </a:fld>
            <a:endParaRPr kumimoji="1" lang="zh-CN" altLang="en-US"/>
          </a:p>
        </p:txBody>
      </p:sp>
      <p:pic>
        <p:nvPicPr>
          <p:cNvPr id="4" name="图片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962" y="795184"/>
            <a:ext cx="6809365" cy="1854301"/>
          </a:xfrm>
          <a:prstGeom prst="rect">
            <a:avLst/>
          </a:prstGeom>
        </p:spPr>
      </p:pic>
      <p:cxnSp>
        <p:nvCxnSpPr>
          <p:cNvPr id="8" name="直线箭头连接符 7"/>
          <p:cNvCxnSpPr/>
          <p:nvPr/>
        </p:nvCxnSpPr>
        <p:spPr>
          <a:xfrm>
            <a:off x="7235831" y="952546"/>
            <a:ext cx="50267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文本框 8"/>
          <p:cNvSpPr txBox="1"/>
          <p:nvPr/>
        </p:nvSpPr>
        <p:spPr>
          <a:xfrm>
            <a:off x="7761799" y="768724"/>
            <a:ext cx="982051" cy="382269"/>
          </a:xfrm>
          <a:prstGeom prst="rect">
            <a:avLst/>
          </a:prstGeom>
          <a:noFill/>
        </p:spPr>
        <p:txBody>
          <a:bodyPr wrap="square" rtlCol="0">
            <a:spAutoFit/>
          </a:bodyPr>
          <a:lstStyle/>
          <a:p>
            <a:r>
              <a:rPr kumimoji="1" lang="en-US" altLang="zh-CN" dirty="0" smtClean="0">
                <a:solidFill>
                  <a:srgbClr val="FF0000"/>
                </a:solidFill>
              </a:rPr>
              <a:t>Z factor</a:t>
            </a:r>
            <a:endParaRPr kumimoji="1" lang="zh-CN" altLang="en-US" dirty="0">
              <a:solidFill>
                <a:srgbClr val="FF0000"/>
              </a:solidFill>
            </a:endParaRPr>
          </a:p>
        </p:txBody>
      </p:sp>
      <p:sp>
        <p:nvSpPr>
          <p:cNvPr id="6" name="文本框 5"/>
          <p:cNvSpPr txBox="1"/>
          <p:nvPr/>
        </p:nvSpPr>
        <p:spPr>
          <a:xfrm>
            <a:off x="5628188" y="3233328"/>
            <a:ext cx="3290324" cy="1754327"/>
          </a:xfrm>
          <a:prstGeom prst="rect">
            <a:avLst/>
          </a:prstGeom>
          <a:noFill/>
        </p:spPr>
        <p:txBody>
          <a:bodyPr wrap="square" rtlCol="0">
            <a:spAutoFit/>
          </a:bodyPr>
          <a:lstStyle/>
          <a:p>
            <a:pPr marL="285750" indent="-285750">
              <a:buFont typeface="Arial"/>
              <a:buChar char="•"/>
            </a:pPr>
            <a:r>
              <a:rPr kumimoji="1" lang="en-US" altLang="zh-CN" dirty="0" smtClean="0"/>
              <a:t>The anti-bonding level is also occupied in the ground state.</a:t>
            </a:r>
          </a:p>
          <a:p>
            <a:pPr marL="285750" indent="-285750">
              <a:buFont typeface="Arial"/>
              <a:buChar char="•"/>
            </a:pPr>
            <a:r>
              <a:rPr kumimoji="1" lang="en-US" altLang="zh-CN" dirty="0" smtClean="0"/>
              <a:t>The larger the coupling, the more the anti-bonding level is occupied</a:t>
            </a:r>
          </a:p>
          <a:p>
            <a:endParaRPr kumimoji="1" lang="zh-CN" altLang="en-US" dirty="0"/>
          </a:p>
        </p:txBody>
      </p:sp>
      <p:pic>
        <p:nvPicPr>
          <p:cNvPr id="10" name="图片 9"/>
          <p:cNvPicPr>
            <a:picLocks noChangeAspect="1"/>
          </p:cNvPicPr>
          <p:nvPr/>
        </p:nvPicPr>
        <p:blipFill>
          <a:blip r:embed="rId4"/>
          <a:stretch>
            <a:fillRect/>
          </a:stretch>
        </p:blipFill>
        <p:spPr>
          <a:xfrm>
            <a:off x="791127" y="2931332"/>
            <a:ext cx="4877761" cy="3710212"/>
          </a:xfrm>
          <a:prstGeom prst="rect">
            <a:avLst/>
          </a:prstGeom>
        </p:spPr>
      </p:pic>
      <p:cxnSp>
        <p:nvCxnSpPr>
          <p:cNvPr id="14" name="直线箭头连接符 13"/>
          <p:cNvCxnSpPr/>
          <p:nvPr/>
        </p:nvCxnSpPr>
        <p:spPr>
          <a:xfrm flipH="1">
            <a:off x="2857387" y="4184787"/>
            <a:ext cx="183277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文本框 15"/>
          <p:cNvSpPr txBox="1"/>
          <p:nvPr/>
        </p:nvSpPr>
        <p:spPr>
          <a:xfrm>
            <a:off x="3203737" y="3852890"/>
            <a:ext cx="1486420" cy="369332"/>
          </a:xfrm>
          <a:prstGeom prst="rect">
            <a:avLst/>
          </a:prstGeom>
          <a:noFill/>
        </p:spPr>
        <p:txBody>
          <a:bodyPr wrap="square" rtlCol="0">
            <a:spAutoFit/>
          </a:bodyPr>
          <a:lstStyle/>
          <a:p>
            <a:r>
              <a:rPr kumimoji="1" lang="en-US" altLang="zh-CN" dirty="0" smtClean="0"/>
              <a:t>g increases</a:t>
            </a:r>
            <a:endParaRPr kumimoji="1" lang="zh-CN" altLang="en-US" dirty="0"/>
          </a:p>
        </p:txBody>
      </p:sp>
      <p:sp>
        <p:nvSpPr>
          <p:cNvPr id="2" name="页脚占位符 1"/>
          <p:cNvSpPr>
            <a:spLocks noGrp="1"/>
          </p:cNvSpPr>
          <p:nvPr>
            <p:ph type="ftr" sz="quarter" idx="11"/>
          </p:nvPr>
        </p:nvSpPr>
        <p:spPr/>
        <p:txBody>
          <a:bodyPr/>
          <a:lstStyle/>
          <a:p>
            <a:r>
              <a:rPr kumimoji="1" lang="en-US" altLang="zh-CN" smtClean="0"/>
              <a:t>ETSF YRM 2014 Rome</a:t>
            </a:r>
            <a:endParaRPr kumimoji="1" lang="zh-CN" altLang="en-US"/>
          </a:p>
        </p:txBody>
      </p:sp>
    </p:spTree>
    <p:extLst>
      <p:ext uri="{BB962C8B-B14F-4D97-AF65-F5344CB8AC3E}">
        <p14:creationId xmlns:p14="http://schemas.microsoft.com/office/powerpoint/2010/main" val="33738786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817" y="0"/>
            <a:ext cx="9143183" cy="6573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400" dirty="0" smtClean="0"/>
              <a:t>Spectral function of electron-</a:t>
            </a:r>
            <a:r>
              <a:rPr kumimoji="1" lang="en-US" altLang="zh-CN" sz="2400" dirty="0" err="1" smtClean="0"/>
              <a:t>plasmon</a:t>
            </a:r>
            <a:r>
              <a:rPr kumimoji="1" lang="en-US" altLang="zh-CN" sz="2400" dirty="0" smtClean="0"/>
              <a:t> model</a:t>
            </a:r>
            <a:endParaRPr kumimoji="1" lang="zh-CN" altLang="en-US" sz="2400" dirty="0"/>
          </a:p>
        </p:txBody>
      </p:sp>
      <p:sp>
        <p:nvSpPr>
          <p:cNvPr id="3" name="幻灯片编号占位符 2"/>
          <p:cNvSpPr>
            <a:spLocks noGrp="1"/>
          </p:cNvSpPr>
          <p:nvPr>
            <p:ph type="sldNum" sz="quarter" idx="12"/>
          </p:nvPr>
        </p:nvSpPr>
        <p:spPr/>
        <p:txBody>
          <a:bodyPr/>
          <a:lstStyle/>
          <a:p>
            <a:fld id="{11739D9A-8D01-7E4D-B0C5-C5C66F7E372C}" type="slidenum">
              <a:rPr kumimoji="1" lang="zh-CN" altLang="en-US" smtClean="0"/>
              <a:t>19</a:t>
            </a:fld>
            <a:endParaRPr kumimoji="1" lang="zh-CN" altLang="en-US"/>
          </a:p>
        </p:txBody>
      </p:sp>
      <p:pic>
        <p:nvPicPr>
          <p:cNvPr id="4" name="图片 3"/>
          <p:cNvPicPr>
            <a:picLocks noChangeAspect="1"/>
          </p:cNvPicPr>
          <p:nvPr/>
        </p:nvPicPr>
        <p:blipFill>
          <a:blip r:embed="rId3"/>
          <a:stretch>
            <a:fillRect/>
          </a:stretch>
        </p:blipFill>
        <p:spPr>
          <a:xfrm>
            <a:off x="363291" y="725449"/>
            <a:ext cx="7413201" cy="5705746"/>
          </a:xfrm>
          <a:prstGeom prst="rect">
            <a:avLst/>
          </a:prstGeom>
        </p:spPr>
      </p:pic>
      <p:cxnSp>
        <p:nvCxnSpPr>
          <p:cNvPr id="5" name="直线箭头连接符 4"/>
          <p:cNvCxnSpPr/>
          <p:nvPr/>
        </p:nvCxnSpPr>
        <p:spPr>
          <a:xfrm>
            <a:off x="6514299" y="4795555"/>
            <a:ext cx="1336049"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7778193" y="4592487"/>
            <a:ext cx="978888" cy="369332"/>
          </a:xfrm>
          <a:prstGeom prst="rect">
            <a:avLst/>
          </a:prstGeom>
          <a:noFill/>
        </p:spPr>
        <p:txBody>
          <a:bodyPr wrap="square" rtlCol="0">
            <a:spAutoFit/>
          </a:bodyPr>
          <a:lstStyle/>
          <a:p>
            <a:r>
              <a:rPr kumimoji="1" lang="en-US" altLang="zh-CN" dirty="0" smtClean="0">
                <a:solidFill>
                  <a:srgbClr val="FF0000"/>
                </a:solidFill>
              </a:rPr>
              <a:t>Z factor</a:t>
            </a:r>
            <a:endParaRPr kumimoji="1" lang="zh-CN" altLang="en-US" dirty="0">
              <a:solidFill>
                <a:srgbClr val="FF0000"/>
              </a:solidFill>
            </a:endParaRPr>
          </a:p>
        </p:txBody>
      </p:sp>
      <p:sp>
        <p:nvSpPr>
          <p:cNvPr id="2" name="页脚占位符 1"/>
          <p:cNvSpPr>
            <a:spLocks noGrp="1"/>
          </p:cNvSpPr>
          <p:nvPr>
            <p:ph type="ftr" sz="quarter" idx="11"/>
          </p:nvPr>
        </p:nvSpPr>
        <p:spPr/>
        <p:txBody>
          <a:bodyPr/>
          <a:lstStyle/>
          <a:p>
            <a:r>
              <a:rPr kumimoji="1" lang="en-US" altLang="zh-CN" smtClean="0"/>
              <a:t>ETSF YRM 2014 Rome</a:t>
            </a:r>
            <a:endParaRPr kumimoji="1" lang="zh-CN" altLang="en-US"/>
          </a:p>
        </p:txBody>
      </p:sp>
    </p:spTree>
    <p:extLst>
      <p:ext uri="{BB962C8B-B14F-4D97-AF65-F5344CB8AC3E}">
        <p14:creationId xmlns:p14="http://schemas.microsoft.com/office/powerpoint/2010/main" val="245050488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817" y="6822"/>
            <a:ext cx="9143183" cy="6573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3600" dirty="0" smtClean="0"/>
              <a:t>Motivation</a:t>
            </a:r>
            <a:endParaRPr kumimoji="1" lang="zh-CN" altLang="en-US" sz="3600" dirty="0"/>
          </a:p>
        </p:txBody>
      </p:sp>
      <p:sp>
        <p:nvSpPr>
          <p:cNvPr id="3" name="幻灯片编号占位符 2"/>
          <p:cNvSpPr>
            <a:spLocks noGrp="1"/>
          </p:cNvSpPr>
          <p:nvPr>
            <p:ph type="sldNum" sz="quarter" idx="12"/>
          </p:nvPr>
        </p:nvSpPr>
        <p:spPr/>
        <p:txBody>
          <a:bodyPr/>
          <a:lstStyle/>
          <a:p>
            <a:fld id="{11739D9A-8D01-7E4D-B0C5-C5C66F7E372C}" type="slidenum">
              <a:rPr kumimoji="1" lang="zh-CN" altLang="en-US" smtClean="0"/>
              <a:t>2</a:t>
            </a:fld>
            <a:endParaRPr kumimoji="1" lang="zh-CN" altLang="en-US"/>
          </a:p>
        </p:txBody>
      </p:sp>
      <p:sp>
        <p:nvSpPr>
          <p:cNvPr id="4" name="页脚占位符 3"/>
          <p:cNvSpPr>
            <a:spLocks noGrp="1"/>
          </p:cNvSpPr>
          <p:nvPr>
            <p:ph type="ftr" sz="quarter" idx="11"/>
          </p:nvPr>
        </p:nvSpPr>
        <p:spPr/>
        <p:txBody>
          <a:bodyPr/>
          <a:lstStyle/>
          <a:p>
            <a:r>
              <a:rPr kumimoji="1" lang="en-US" altLang="zh-CN" smtClean="0"/>
              <a:t>ETSF YRM 2014 Rome</a:t>
            </a:r>
            <a:endParaRPr kumimoji="1" lang="zh-CN" altLang="en-US"/>
          </a:p>
        </p:txBody>
      </p:sp>
      <p:pic>
        <p:nvPicPr>
          <p:cNvPr id="6" name="图片 5"/>
          <p:cNvPicPr>
            <a:picLocks noChangeAspect="1"/>
          </p:cNvPicPr>
          <p:nvPr/>
        </p:nvPicPr>
        <p:blipFill>
          <a:blip r:embed="rId3"/>
          <a:stretch>
            <a:fillRect/>
          </a:stretch>
        </p:blipFill>
        <p:spPr>
          <a:xfrm>
            <a:off x="1720567" y="1047962"/>
            <a:ext cx="5273594" cy="3687107"/>
          </a:xfrm>
          <a:prstGeom prst="rect">
            <a:avLst/>
          </a:prstGeom>
        </p:spPr>
      </p:pic>
      <p:sp>
        <p:nvSpPr>
          <p:cNvPr id="7" name="矩形 6"/>
          <p:cNvSpPr/>
          <p:nvPr/>
        </p:nvSpPr>
        <p:spPr>
          <a:xfrm>
            <a:off x="53888" y="6526159"/>
            <a:ext cx="7384115" cy="369332"/>
          </a:xfrm>
          <a:prstGeom prst="rect">
            <a:avLst/>
          </a:prstGeom>
        </p:spPr>
        <p:txBody>
          <a:bodyPr wrap="square">
            <a:spAutoFit/>
          </a:bodyPr>
          <a:lstStyle/>
          <a:p>
            <a:r>
              <a:rPr kumimoji="1" lang="en-US" altLang="zh-CN" i="1" dirty="0" err="1"/>
              <a:t>Matteo</a:t>
            </a:r>
            <a:r>
              <a:rPr kumimoji="1" lang="en-US" altLang="zh-CN" i="1" dirty="0"/>
              <a:t> </a:t>
            </a:r>
            <a:r>
              <a:rPr kumimoji="1" lang="en-US" altLang="zh-CN" i="1" dirty="0" err="1"/>
              <a:t>Guzzo</a:t>
            </a:r>
            <a:r>
              <a:rPr kumimoji="1" lang="en-US" altLang="zh-CN" i="1" dirty="0"/>
              <a:t>, Giovanna </a:t>
            </a:r>
            <a:r>
              <a:rPr kumimoji="1" lang="en-US" altLang="zh-CN" i="1" dirty="0" err="1"/>
              <a:t>Lani</a:t>
            </a:r>
            <a:r>
              <a:rPr kumimoji="1" lang="en-US" altLang="zh-CN" i="1" dirty="0"/>
              <a:t> et al. PRL.107 166401(2011)</a:t>
            </a:r>
          </a:p>
        </p:txBody>
      </p:sp>
      <p:sp>
        <p:nvSpPr>
          <p:cNvPr id="8" name="文本框 7"/>
          <p:cNvSpPr txBox="1"/>
          <p:nvPr/>
        </p:nvSpPr>
        <p:spPr>
          <a:xfrm>
            <a:off x="580499" y="4943332"/>
            <a:ext cx="8106301" cy="1477327"/>
          </a:xfrm>
          <a:prstGeom prst="rect">
            <a:avLst/>
          </a:prstGeom>
          <a:noFill/>
        </p:spPr>
        <p:txBody>
          <a:bodyPr wrap="square" rtlCol="0">
            <a:spAutoFit/>
          </a:bodyPr>
          <a:lstStyle/>
          <a:p>
            <a:pPr marL="285750" indent="-285750">
              <a:buFont typeface="Arial"/>
              <a:buChar char="•"/>
            </a:pPr>
            <a:r>
              <a:rPr kumimoji="1" lang="en-US" altLang="zh-CN" sz="2400" dirty="0" smtClean="0"/>
              <a:t>Why GW approximation fails for the satellite structure?</a:t>
            </a:r>
          </a:p>
          <a:p>
            <a:pPr marL="285750" indent="-285750">
              <a:buFont typeface="Arial"/>
              <a:buChar char="•"/>
            </a:pPr>
            <a:r>
              <a:rPr kumimoji="1" lang="en-US" altLang="zh-CN" sz="2400" dirty="0" smtClean="0"/>
              <a:t>Why the </a:t>
            </a:r>
            <a:r>
              <a:rPr kumimoji="1" lang="en-US" altLang="zh-CN" sz="2400" dirty="0" err="1" smtClean="0"/>
              <a:t>cumulant</a:t>
            </a:r>
            <a:r>
              <a:rPr kumimoji="1" lang="en-US" altLang="zh-CN" sz="2400" dirty="0" smtClean="0"/>
              <a:t> is good?</a:t>
            </a:r>
          </a:p>
          <a:p>
            <a:pPr marL="285750" indent="-285750">
              <a:buFont typeface="Arial"/>
              <a:buChar char="•"/>
            </a:pPr>
            <a:r>
              <a:rPr kumimoji="1" lang="en-US" altLang="zh-CN" sz="2400" dirty="0" smtClean="0"/>
              <a:t>Can we do better? And how??</a:t>
            </a:r>
          </a:p>
          <a:p>
            <a:endParaRPr kumimoji="1" lang="zh-CN" altLang="en-US" dirty="0"/>
          </a:p>
        </p:txBody>
      </p:sp>
    </p:spTree>
    <p:extLst>
      <p:ext uri="{BB962C8B-B14F-4D97-AF65-F5344CB8AC3E}">
        <p14:creationId xmlns:p14="http://schemas.microsoft.com/office/powerpoint/2010/main" val="130040633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817" y="0"/>
            <a:ext cx="9143183" cy="6573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400" dirty="0" smtClean="0"/>
              <a:t>The quasi-particle strength-Z factor</a:t>
            </a:r>
            <a:endParaRPr kumimoji="1" lang="zh-CN" altLang="en-US" sz="2400" dirty="0"/>
          </a:p>
        </p:txBody>
      </p:sp>
      <p:sp>
        <p:nvSpPr>
          <p:cNvPr id="3" name="幻灯片编号占位符 2"/>
          <p:cNvSpPr>
            <a:spLocks noGrp="1"/>
          </p:cNvSpPr>
          <p:nvPr>
            <p:ph type="sldNum" sz="quarter" idx="12"/>
          </p:nvPr>
        </p:nvSpPr>
        <p:spPr/>
        <p:txBody>
          <a:bodyPr/>
          <a:lstStyle/>
          <a:p>
            <a:fld id="{11739D9A-8D01-7E4D-B0C5-C5C66F7E372C}" type="slidenum">
              <a:rPr kumimoji="1" lang="zh-CN" altLang="en-US" smtClean="0"/>
              <a:t>20</a:t>
            </a:fld>
            <a:endParaRPr kumimoji="1" lang="zh-CN" altLang="en-US" dirty="0"/>
          </a:p>
        </p:txBody>
      </p:sp>
      <p:pic>
        <p:nvPicPr>
          <p:cNvPr id="5" name="图片 4"/>
          <p:cNvPicPr>
            <a:picLocks noChangeAspect="1"/>
          </p:cNvPicPr>
          <p:nvPr/>
        </p:nvPicPr>
        <p:blipFill>
          <a:blip r:embed="rId3"/>
          <a:stretch>
            <a:fillRect/>
          </a:stretch>
        </p:blipFill>
        <p:spPr>
          <a:xfrm>
            <a:off x="1418663" y="826611"/>
            <a:ext cx="6352356" cy="4979462"/>
          </a:xfrm>
          <a:prstGeom prst="rect">
            <a:avLst/>
          </a:prstGeom>
        </p:spPr>
      </p:pic>
      <p:sp>
        <p:nvSpPr>
          <p:cNvPr id="2" name="文本框 1"/>
          <p:cNvSpPr txBox="1"/>
          <p:nvPr/>
        </p:nvSpPr>
        <p:spPr>
          <a:xfrm>
            <a:off x="1265008" y="5857505"/>
            <a:ext cx="6645411" cy="646331"/>
          </a:xfrm>
          <a:prstGeom prst="rect">
            <a:avLst/>
          </a:prstGeom>
          <a:noFill/>
        </p:spPr>
        <p:txBody>
          <a:bodyPr wrap="square" rtlCol="0">
            <a:spAutoFit/>
          </a:bodyPr>
          <a:lstStyle/>
          <a:p>
            <a:pPr marL="285750" indent="-285750">
              <a:buFont typeface="Arial"/>
              <a:buChar char="•"/>
            </a:pPr>
            <a:r>
              <a:rPr kumimoji="1" lang="en-US" altLang="zh-CN" dirty="0" smtClean="0"/>
              <a:t>The GW has the largest quasi-particle weight</a:t>
            </a:r>
          </a:p>
          <a:p>
            <a:pPr marL="285750" indent="-285750">
              <a:buFont typeface="Arial"/>
              <a:buChar char="•"/>
            </a:pPr>
            <a:r>
              <a:rPr kumimoji="1" lang="en-US" altLang="zh-CN" dirty="0" smtClean="0"/>
              <a:t>The coupling of levels will  always lower the quasi-particle weight</a:t>
            </a:r>
            <a:endParaRPr kumimoji="1" lang="zh-CN" altLang="en-US" dirty="0"/>
          </a:p>
        </p:txBody>
      </p:sp>
      <p:sp>
        <p:nvSpPr>
          <p:cNvPr id="4" name="页脚占位符 3"/>
          <p:cNvSpPr>
            <a:spLocks noGrp="1"/>
          </p:cNvSpPr>
          <p:nvPr>
            <p:ph type="ftr" sz="quarter" idx="11"/>
          </p:nvPr>
        </p:nvSpPr>
        <p:spPr/>
        <p:txBody>
          <a:bodyPr/>
          <a:lstStyle/>
          <a:p>
            <a:r>
              <a:rPr kumimoji="1" lang="en-US" altLang="zh-CN" smtClean="0"/>
              <a:t>ETSF YRM 2014 Rome</a:t>
            </a:r>
            <a:endParaRPr kumimoji="1" lang="zh-CN" altLang="en-US" dirty="0"/>
          </a:p>
        </p:txBody>
      </p:sp>
      <p:sp>
        <p:nvSpPr>
          <p:cNvPr id="6" name="文本框 5"/>
          <p:cNvSpPr txBox="1"/>
          <p:nvPr/>
        </p:nvSpPr>
        <p:spPr>
          <a:xfrm>
            <a:off x="4763852" y="1552428"/>
            <a:ext cx="2511895" cy="369332"/>
          </a:xfrm>
          <a:prstGeom prst="rect">
            <a:avLst/>
          </a:prstGeom>
          <a:noFill/>
          <a:ln>
            <a:solidFill>
              <a:srgbClr val="008000"/>
            </a:solidFill>
          </a:ln>
        </p:spPr>
        <p:txBody>
          <a:bodyPr wrap="square" rtlCol="0">
            <a:spAutoFit/>
          </a:bodyPr>
          <a:lstStyle/>
          <a:p>
            <a:r>
              <a:rPr kumimoji="1" lang="en-US" altLang="zh-CN" dirty="0" smtClean="0">
                <a:solidFill>
                  <a:srgbClr val="008000"/>
                </a:solidFill>
              </a:rPr>
              <a:t>GWA in one-level model</a:t>
            </a:r>
            <a:endParaRPr kumimoji="1" lang="zh-CN" altLang="en-US" dirty="0">
              <a:solidFill>
                <a:srgbClr val="008000"/>
              </a:solidFill>
            </a:endParaRPr>
          </a:p>
        </p:txBody>
      </p:sp>
    </p:spTree>
    <p:extLst>
      <p:ext uri="{BB962C8B-B14F-4D97-AF65-F5344CB8AC3E}">
        <p14:creationId xmlns:p14="http://schemas.microsoft.com/office/powerpoint/2010/main" val="109842202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457550" y="787357"/>
            <a:ext cx="6496628" cy="4192907"/>
          </a:xfrm>
          <a:prstGeom prst="rect">
            <a:avLst/>
          </a:prstGeom>
        </p:spPr>
      </p:pic>
      <p:sp>
        <p:nvSpPr>
          <p:cNvPr id="25" name="圆角矩形 24"/>
          <p:cNvSpPr/>
          <p:nvPr/>
        </p:nvSpPr>
        <p:spPr>
          <a:xfrm>
            <a:off x="817" y="0"/>
            <a:ext cx="9143183" cy="6573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400" dirty="0" smtClean="0"/>
              <a:t>Total energies and the Occupation number</a:t>
            </a:r>
            <a:endParaRPr kumimoji="1" lang="zh-CN" altLang="en-US" sz="2400" dirty="0"/>
          </a:p>
        </p:txBody>
      </p:sp>
      <p:sp>
        <p:nvSpPr>
          <p:cNvPr id="3" name="幻灯片编号占位符 2"/>
          <p:cNvSpPr>
            <a:spLocks noGrp="1"/>
          </p:cNvSpPr>
          <p:nvPr>
            <p:ph type="sldNum" sz="quarter" idx="12"/>
          </p:nvPr>
        </p:nvSpPr>
        <p:spPr/>
        <p:txBody>
          <a:bodyPr/>
          <a:lstStyle/>
          <a:p>
            <a:fld id="{11739D9A-8D01-7E4D-B0C5-C5C66F7E372C}" type="slidenum">
              <a:rPr kumimoji="1" lang="zh-CN" altLang="en-US" smtClean="0"/>
              <a:t>21</a:t>
            </a:fld>
            <a:endParaRPr kumimoji="1" lang="zh-CN" altLang="en-US"/>
          </a:p>
        </p:txBody>
      </p:sp>
      <p:pic>
        <p:nvPicPr>
          <p:cNvPr id="12" name="图片 11"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6794" y="3571188"/>
            <a:ext cx="875738" cy="377857"/>
          </a:xfrm>
          <a:prstGeom prst="rect">
            <a:avLst/>
          </a:prstGeom>
        </p:spPr>
      </p:pic>
      <p:sp>
        <p:nvSpPr>
          <p:cNvPr id="14" name="文本框 13"/>
          <p:cNvSpPr txBox="1"/>
          <p:nvPr/>
        </p:nvSpPr>
        <p:spPr>
          <a:xfrm>
            <a:off x="389644" y="5009125"/>
            <a:ext cx="8598726" cy="646331"/>
          </a:xfrm>
          <a:prstGeom prst="rect">
            <a:avLst/>
          </a:prstGeom>
          <a:noFill/>
        </p:spPr>
        <p:txBody>
          <a:bodyPr wrap="square" rtlCol="0">
            <a:spAutoFit/>
          </a:bodyPr>
          <a:lstStyle/>
          <a:p>
            <a:pPr marL="285750" indent="-285750">
              <a:buFont typeface="Arial"/>
              <a:buChar char="•"/>
            </a:pPr>
            <a:r>
              <a:rPr kumimoji="1" lang="en-US" altLang="zh-CN" dirty="0" smtClean="0"/>
              <a:t>GW total energy is the same as the exact one although it fails describing the satellites</a:t>
            </a:r>
          </a:p>
          <a:p>
            <a:pPr marL="285750" indent="-285750">
              <a:buFont typeface="Arial"/>
              <a:buChar char="•"/>
            </a:pPr>
            <a:r>
              <a:rPr kumimoji="1" lang="en-US" altLang="zh-CN" dirty="0" smtClean="0"/>
              <a:t> Coupling lowers the total energy</a:t>
            </a:r>
            <a:endParaRPr kumimoji="1" lang="zh-CN" altLang="en-US" dirty="0"/>
          </a:p>
        </p:txBody>
      </p:sp>
      <p:sp>
        <p:nvSpPr>
          <p:cNvPr id="15" name="文本框 14"/>
          <p:cNvSpPr txBox="1"/>
          <p:nvPr/>
        </p:nvSpPr>
        <p:spPr>
          <a:xfrm>
            <a:off x="389644" y="5652621"/>
            <a:ext cx="8252375" cy="923330"/>
          </a:xfrm>
          <a:prstGeom prst="rect">
            <a:avLst/>
          </a:prstGeom>
          <a:noFill/>
        </p:spPr>
        <p:txBody>
          <a:bodyPr wrap="square" rtlCol="0">
            <a:spAutoFit/>
          </a:bodyPr>
          <a:lstStyle/>
          <a:p>
            <a:pPr marL="285750" indent="-285750">
              <a:buFont typeface="Arial"/>
              <a:buChar char="•"/>
            </a:pPr>
            <a:r>
              <a:rPr kumimoji="1" lang="en-US" altLang="zh-CN" dirty="0" smtClean="0"/>
              <a:t>GW has exact occupation</a:t>
            </a:r>
          </a:p>
          <a:p>
            <a:pPr marL="285750" indent="-285750">
              <a:buFont typeface="Arial"/>
              <a:buChar char="•"/>
            </a:pPr>
            <a:r>
              <a:rPr kumimoji="1" lang="en-US" altLang="zh-CN" dirty="0"/>
              <a:t>C</a:t>
            </a:r>
            <a:r>
              <a:rPr kumimoji="1" lang="en-US" altLang="zh-CN" dirty="0" smtClean="0"/>
              <a:t>oupling lowers the occupation of the bonding level but increases the anti-bonding level occupation</a:t>
            </a:r>
            <a:endParaRPr kumimoji="1" lang="zh-CN" altLang="en-US" dirty="0"/>
          </a:p>
        </p:txBody>
      </p:sp>
      <p:sp>
        <p:nvSpPr>
          <p:cNvPr id="2" name="页脚占位符 1"/>
          <p:cNvSpPr>
            <a:spLocks noGrp="1"/>
          </p:cNvSpPr>
          <p:nvPr>
            <p:ph type="ftr" sz="quarter" idx="11"/>
          </p:nvPr>
        </p:nvSpPr>
        <p:spPr/>
        <p:txBody>
          <a:bodyPr/>
          <a:lstStyle/>
          <a:p>
            <a:r>
              <a:rPr kumimoji="1" lang="en-US" altLang="zh-CN" smtClean="0"/>
              <a:t>ETSF YRM 2014 Rome</a:t>
            </a:r>
            <a:endParaRPr kumimoji="1" lang="zh-CN" altLang="en-US"/>
          </a:p>
        </p:txBody>
      </p:sp>
    </p:spTree>
    <p:extLst>
      <p:ext uri="{BB962C8B-B14F-4D97-AF65-F5344CB8AC3E}">
        <p14:creationId xmlns:p14="http://schemas.microsoft.com/office/powerpoint/2010/main" val="52512060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817" y="6822"/>
            <a:ext cx="9143183" cy="6573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3600" dirty="0" smtClean="0"/>
              <a:t>Outline</a:t>
            </a:r>
            <a:endParaRPr kumimoji="1" lang="zh-CN" altLang="en-US" sz="3600" dirty="0"/>
          </a:p>
        </p:txBody>
      </p:sp>
      <p:sp>
        <p:nvSpPr>
          <p:cNvPr id="3" name="幻灯片编号占位符 2"/>
          <p:cNvSpPr>
            <a:spLocks noGrp="1"/>
          </p:cNvSpPr>
          <p:nvPr>
            <p:ph type="sldNum" sz="quarter" idx="12"/>
          </p:nvPr>
        </p:nvSpPr>
        <p:spPr/>
        <p:txBody>
          <a:bodyPr/>
          <a:lstStyle/>
          <a:p>
            <a:fld id="{11739D9A-8D01-7E4D-B0C5-C5C66F7E372C}" type="slidenum">
              <a:rPr kumimoji="1" lang="zh-CN" altLang="en-US" smtClean="0"/>
              <a:t>22</a:t>
            </a:fld>
            <a:endParaRPr kumimoji="1" lang="zh-CN" altLang="en-US"/>
          </a:p>
        </p:txBody>
      </p:sp>
      <p:sp>
        <p:nvSpPr>
          <p:cNvPr id="2" name="文本框 1"/>
          <p:cNvSpPr txBox="1"/>
          <p:nvPr/>
        </p:nvSpPr>
        <p:spPr>
          <a:xfrm>
            <a:off x="289393" y="797293"/>
            <a:ext cx="8713930" cy="5909310"/>
          </a:xfrm>
          <a:prstGeom prst="rect">
            <a:avLst/>
          </a:prstGeom>
          <a:noFill/>
        </p:spPr>
        <p:txBody>
          <a:bodyPr wrap="square" rtlCol="0">
            <a:spAutoFit/>
          </a:bodyPr>
          <a:lstStyle/>
          <a:p>
            <a:pPr marL="514350" indent="-514350">
              <a:buFont typeface="Arial"/>
              <a:buChar char="•"/>
            </a:pPr>
            <a:r>
              <a:rPr kumimoji="1" lang="en-US" altLang="zh-CN" sz="3200" dirty="0" smtClean="0">
                <a:solidFill>
                  <a:srgbClr val="A6A6A6"/>
                </a:solidFill>
              </a:rPr>
              <a:t>Theoretical background</a:t>
            </a:r>
            <a:endParaRPr kumimoji="1" lang="en-US" altLang="zh-CN" dirty="0" smtClean="0">
              <a:solidFill>
                <a:srgbClr val="A6A6A6"/>
              </a:solidFill>
            </a:endParaRPr>
          </a:p>
          <a:p>
            <a:pPr marL="800100" lvl="1" indent="-342900">
              <a:buFont typeface="Wingdings" charset="2"/>
              <a:buChar char="Ø"/>
            </a:pPr>
            <a:r>
              <a:rPr kumimoji="1" lang="en-US" altLang="zh-CN" sz="2000" dirty="0" smtClean="0">
                <a:solidFill>
                  <a:srgbClr val="A6A6A6"/>
                </a:solidFill>
              </a:rPr>
              <a:t>One-particle Green’s </a:t>
            </a:r>
            <a:r>
              <a:rPr kumimoji="1" lang="en-US" altLang="zh-CN" sz="2000" dirty="0">
                <a:solidFill>
                  <a:srgbClr val="A6A6A6"/>
                </a:solidFill>
              </a:rPr>
              <a:t>function</a:t>
            </a:r>
          </a:p>
          <a:p>
            <a:pPr marL="800100" lvl="1" indent="-342900">
              <a:buFont typeface="Wingdings" charset="2"/>
              <a:buChar char="Ø"/>
            </a:pPr>
            <a:r>
              <a:rPr kumimoji="1" lang="en-US" altLang="zh-CN" sz="2000" dirty="0">
                <a:solidFill>
                  <a:srgbClr val="A6A6A6"/>
                </a:solidFill>
              </a:rPr>
              <a:t>GW a</a:t>
            </a:r>
            <a:r>
              <a:rPr kumimoji="1" lang="en-US" altLang="zh-CN" sz="2000" dirty="0" smtClean="0">
                <a:solidFill>
                  <a:srgbClr val="A6A6A6"/>
                </a:solidFill>
              </a:rPr>
              <a:t>pproximation</a:t>
            </a:r>
            <a:endParaRPr kumimoji="1" lang="en-US" altLang="zh-CN" sz="2000" dirty="0">
              <a:solidFill>
                <a:srgbClr val="A6A6A6"/>
              </a:solidFill>
            </a:endParaRPr>
          </a:p>
          <a:p>
            <a:pPr marL="800100" lvl="1" indent="-342900">
              <a:buFont typeface="Wingdings" charset="2"/>
              <a:buChar char="Ø"/>
            </a:pPr>
            <a:r>
              <a:rPr kumimoji="1" lang="en-US" altLang="zh-CN" sz="2000" dirty="0" smtClean="0">
                <a:solidFill>
                  <a:srgbClr val="A6A6A6"/>
                </a:solidFill>
              </a:rPr>
              <a:t>The </a:t>
            </a:r>
            <a:r>
              <a:rPr kumimoji="1" lang="en-US" altLang="zh-CN" sz="2000" dirty="0" err="1" smtClean="0">
                <a:solidFill>
                  <a:srgbClr val="A6A6A6"/>
                </a:solidFill>
              </a:rPr>
              <a:t>Cumulant</a:t>
            </a:r>
            <a:r>
              <a:rPr kumimoji="1" lang="en-US" altLang="zh-CN" sz="2000" dirty="0" smtClean="0">
                <a:solidFill>
                  <a:srgbClr val="A6A6A6"/>
                </a:solidFill>
              </a:rPr>
              <a:t> expansion approximation</a:t>
            </a:r>
          </a:p>
          <a:p>
            <a:r>
              <a:rPr kumimoji="1" lang="en-US" altLang="zh-CN" sz="2000" dirty="0">
                <a:solidFill>
                  <a:srgbClr val="A6A6A6"/>
                </a:solidFill>
              </a:rPr>
              <a:t>	</a:t>
            </a:r>
            <a:r>
              <a:rPr kumimoji="1" lang="en-US" altLang="zh-CN" sz="2000" dirty="0" smtClean="0">
                <a:solidFill>
                  <a:srgbClr val="A6A6A6"/>
                </a:solidFill>
              </a:rPr>
              <a:t>	</a:t>
            </a:r>
            <a:r>
              <a:rPr lang="en-US" altLang="zh-CN" sz="1600" i="1" dirty="0" smtClean="0">
                <a:solidFill>
                  <a:srgbClr val="A6A6A6"/>
                </a:solidFill>
              </a:rPr>
              <a:t>Giovanna </a:t>
            </a:r>
            <a:r>
              <a:rPr lang="en-US" altLang="zh-CN" sz="1600" i="1" dirty="0" err="1">
                <a:solidFill>
                  <a:srgbClr val="A6A6A6"/>
                </a:solidFill>
              </a:rPr>
              <a:t>Lani</a:t>
            </a:r>
            <a:r>
              <a:rPr lang="en-US" altLang="zh-CN" sz="1600" i="1" dirty="0">
                <a:solidFill>
                  <a:srgbClr val="A6A6A6"/>
                </a:solidFill>
              </a:rPr>
              <a:t>, </a:t>
            </a:r>
            <a:r>
              <a:rPr lang="en-US" altLang="zh-CN" sz="1600" i="1" dirty="0" err="1">
                <a:solidFill>
                  <a:srgbClr val="A6A6A6"/>
                </a:solidFill>
              </a:rPr>
              <a:t>Pina</a:t>
            </a:r>
            <a:r>
              <a:rPr lang="en-US" altLang="zh-CN" sz="1600" i="1" dirty="0">
                <a:solidFill>
                  <a:srgbClr val="A6A6A6"/>
                </a:solidFill>
              </a:rPr>
              <a:t> </a:t>
            </a:r>
            <a:r>
              <a:rPr lang="en-US" altLang="zh-CN" sz="1600" i="1" dirty="0" err="1">
                <a:solidFill>
                  <a:srgbClr val="A6A6A6"/>
                </a:solidFill>
              </a:rPr>
              <a:t>Romaniello</a:t>
            </a:r>
            <a:r>
              <a:rPr lang="en-US" altLang="zh-CN" sz="1600" i="1" dirty="0">
                <a:solidFill>
                  <a:srgbClr val="A6A6A6"/>
                </a:solidFill>
              </a:rPr>
              <a:t> et al. New Journal of Physics, 14(1):013056, 2012 </a:t>
            </a:r>
          </a:p>
          <a:p>
            <a:r>
              <a:rPr kumimoji="1" lang="en-US" altLang="zh-CN" sz="1600" i="1" dirty="0" smtClean="0">
                <a:solidFill>
                  <a:srgbClr val="A6A6A6"/>
                </a:solidFill>
              </a:rPr>
              <a:t>     		</a:t>
            </a:r>
            <a:r>
              <a:rPr kumimoji="1" lang="en-US" altLang="zh-CN" sz="1600" i="1" dirty="0" err="1" smtClean="0">
                <a:solidFill>
                  <a:srgbClr val="A6A6A6"/>
                </a:solidFill>
              </a:rPr>
              <a:t>Matteo</a:t>
            </a:r>
            <a:r>
              <a:rPr kumimoji="1" lang="en-US" altLang="zh-CN" sz="1600" i="1" dirty="0" smtClean="0">
                <a:solidFill>
                  <a:srgbClr val="A6A6A6"/>
                </a:solidFill>
              </a:rPr>
              <a:t> </a:t>
            </a:r>
            <a:r>
              <a:rPr kumimoji="1" lang="en-US" altLang="zh-CN" sz="1600" i="1" dirty="0" err="1">
                <a:solidFill>
                  <a:srgbClr val="A6A6A6"/>
                </a:solidFill>
              </a:rPr>
              <a:t>Guzzo</a:t>
            </a:r>
            <a:r>
              <a:rPr kumimoji="1" lang="en-US" altLang="zh-CN" sz="1600" i="1" dirty="0">
                <a:solidFill>
                  <a:srgbClr val="A6A6A6"/>
                </a:solidFill>
              </a:rPr>
              <a:t>, Giovanna </a:t>
            </a:r>
            <a:r>
              <a:rPr kumimoji="1" lang="en-US" altLang="zh-CN" sz="1600" i="1" dirty="0" err="1">
                <a:solidFill>
                  <a:srgbClr val="A6A6A6"/>
                </a:solidFill>
              </a:rPr>
              <a:t>Lani</a:t>
            </a:r>
            <a:r>
              <a:rPr kumimoji="1" lang="en-US" altLang="zh-CN" sz="1600" i="1" dirty="0">
                <a:solidFill>
                  <a:srgbClr val="A6A6A6"/>
                </a:solidFill>
              </a:rPr>
              <a:t> et al. PRL.107 166401(2011</a:t>
            </a:r>
            <a:r>
              <a:rPr kumimoji="1" lang="en-US" altLang="zh-CN" sz="1600" i="1" dirty="0" smtClean="0">
                <a:solidFill>
                  <a:srgbClr val="A6A6A6"/>
                </a:solidFill>
              </a:rPr>
              <a:t>)</a:t>
            </a:r>
          </a:p>
          <a:p>
            <a:endParaRPr kumimoji="1" lang="en-US" altLang="zh-CN" sz="2000" dirty="0">
              <a:solidFill>
                <a:srgbClr val="A6A6A6"/>
              </a:solidFill>
            </a:endParaRPr>
          </a:p>
          <a:p>
            <a:pPr marL="514350" indent="-514350">
              <a:buFont typeface="Arial"/>
              <a:buChar char="•"/>
            </a:pPr>
            <a:r>
              <a:rPr kumimoji="1" lang="en-US" altLang="zh-CN" sz="3200" dirty="0">
                <a:solidFill>
                  <a:srgbClr val="A6A6A6"/>
                </a:solidFill>
              </a:rPr>
              <a:t>Model calculation: one- and two-level electron-boson coupling model </a:t>
            </a:r>
            <a:endParaRPr kumimoji="1" lang="en-US" altLang="zh-CN" sz="2000" dirty="0">
              <a:solidFill>
                <a:srgbClr val="A6A6A6"/>
              </a:solidFill>
            </a:endParaRPr>
          </a:p>
          <a:p>
            <a:pPr marL="800100" lvl="1" indent="-342900">
              <a:buFont typeface="Wingdings" charset="2"/>
              <a:buChar char="Ø"/>
            </a:pPr>
            <a:r>
              <a:rPr kumimoji="1" lang="en-US" altLang="zh-CN" sz="2000" dirty="0" smtClean="0">
                <a:solidFill>
                  <a:srgbClr val="A6A6A6"/>
                </a:solidFill>
              </a:rPr>
              <a:t>One-level model: the origin of the </a:t>
            </a:r>
            <a:r>
              <a:rPr kumimoji="1" lang="en-US" altLang="zh-CN" sz="2000" dirty="0" err="1" smtClean="0">
                <a:solidFill>
                  <a:srgbClr val="A6A6A6"/>
                </a:solidFill>
              </a:rPr>
              <a:t>cumulant</a:t>
            </a:r>
            <a:endParaRPr kumimoji="1" lang="en-US" altLang="zh-CN" sz="2000" dirty="0" smtClean="0">
              <a:solidFill>
                <a:srgbClr val="A6A6A6"/>
              </a:solidFill>
            </a:endParaRPr>
          </a:p>
          <a:p>
            <a:pPr lvl="1"/>
            <a:r>
              <a:rPr kumimoji="1" lang="en-US" altLang="zh-CN" sz="2000" dirty="0">
                <a:solidFill>
                  <a:srgbClr val="A6A6A6"/>
                </a:solidFill>
              </a:rPr>
              <a:t>	</a:t>
            </a:r>
            <a:r>
              <a:rPr kumimoji="1" lang="en-US" altLang="zh-CN" sz="1600" i="1" dirty="0">
                <a:solidFill>
                  <a:srgbClr val="A6A6A6"/>
                </a:solidFill>
              </a:rPr>
              <a:t>D. </a:t>
            </a:r>
            <a:r>
              <a:rPr kumimoji="1" lang="en-US" altLang="zh-CN" sz="1600" i="1" dirty="0" err="1">
                <a:solidFill>
                  <a:srgbClr val="A6A6A6"/>
                </a:solidFill>
              </a:rPr>
              <a:t>Langreth</a:t>
            </a:r>
            <a:r>
              <a:rPr kumimoji="1" lang="en-US" altLang="zh-CN" sz="1600" i="1" dirty="0">
                <a:solidFill>
                  <a:srgbClr val="A6A6A6"/>
                </a:solidFill>
              </a:rPr>
              <a:t>, Phys. Rev. B 1, 471, (1970</a:t>
            </a:r>
            <a:r>
              <a:rPr kumimoji="1" lang="en-US" altLang="zh-CN" sz="1600" i="1" dirty="0" smtClean="0">
                <a:solidFill>
                  <a:srgbClr val="A6A6A6"/>
                </a:solidFill>
              </a:rPr>
              <a:t>)</a:t>
            </a:r>
          </a:p>
          <a:p>
            <a:pPr marL="800100" lvl="1" indent="-342900">
              <a:buFont typeface="Wingdings" charset="2"/>
              <a:buChar char="Ø"/>
            </a:pPr>
            <a:r>
              <a:rPr kumimoji="1" lang="en-US" altLang="zh-CN" sz="2000" dirty="0" smtClean="0">
                <a:solidFill>
                  <a:srgbClr val="A6A6A6"/>
                </a:solidFill>
              </a:rPr>
              <a:t>Two-level model: the coupling effect between levels</a:t>
            </a:r>
          </a:p>
          <a:p>
            <a:pPr lvl="1"/>
            <a:r>
              <a:rPr kumimoji="1" lang="en-US" altLang="zh-CN" sz="1600" i="1" dirty="0" smtClean="0">
                <a:solidFill>
                  <a:srgbClr val="A6A6A6"/>
                </a:solidFill>
              </a:rPr>
              <a:t>	O</a:t>
            </a:r>
            <a:r>
              <a:rPr kumimoji="1" lang="en-US" altLang="zh-CN" sz="1600" i="1" dirty="0">
                <a:solidFill>
                  <a:srgbClr val="A6A6A6"/>
                </a:solidFill>
              </a:rPr>
              <a:t>. </a:t>
            </a:r>
            <a:r>
              <a:rPr kumimoji="1" lang="en-US" altLang="zh-CN" sz="1600" i="1" dirty="0" err="1">
                <a:solidFill>
                  <a:srgbClr val="A6A6A6"/>
                </a:solidFill>
              </a:rPr>
              <a:t>Gunnarsson</a:t>
            </a:r>
            <a:r>
              <a:rPr kumimoji="1" lang="en-US" altLang="zh-CN" sz="1600" i="1" dirty="0">
                <a:solidFill>
                  <a:srgbClr val="A6A6A6"/>
                </a:solidFill>
              </a:rPr>
              <a:t>, Phys. Rev. B 50, 10462, (1994</a:t>
            </a:r>
            <a:r>
              <a:rPr kumimoji="1" lang="en-US" altLang="zh-CN" sz="1600" i="1" dirty="0" smtClean="0">
                <a:solidFill>
                  <a:srgbClr val="A6A6A6"/>
                </a:solidFill>
              </a:rPr>
              <a:t>)</a:t>
            </a:r>
          </a:p>
          <a:p>
            <a:pPr lvl="1"/>
            <a:endParaRPr kumimoji="1" lang="en-US" altLang="zh-CN" sz="2000" dirty="0"/>
          </a:p>
          <a:p>
            <a:pPr marL="514350" indent="-514350">
              <a:buFont typeface="Arial"/>
              <a:buChar char="•"/>
            </a:pPr>
            <a:r>
              <a:rPr kumimoji="1" lang="en-US" altLang="zh-CN" sz="3200" dirty="0" smtClean="0">
                <a:solidFill>
                  <a:srgbClr val="FF0000"/>
                </a:solidFill>
              </a:rPr>
              <a:t>Full </a:t>
            </a:r>
            <a:r>
              <a:rPr kumimoji="1" lang="en-US" altLang="zh-CN" sz="3200" dirty="0">
                <a:solidFill>
                  <a:srgbClr val="FF0000"/>
                </a:solidFill>
              </a:rPr>
              <a:t>functional differential equation </a:t>
            </a:r>
            <a:r>
              <a:rPr kumimoji="1" lang="en-US" altLang="zh-CN" sz="3200" dirty="0" smtClean="0">
                <a:solidFill>
                  <a:srgbClr val="FF0000"/>
                </a:solidFill>
              </a:rPr>
              <a:t>calculation</a:t>
            </a:r>
          </a:p>
          <a:p>
            <a:pPr marL="800100" lvl="1" indent="-342900">
              <a:buFont typeface="Wingdings" charset="2"/>
              <a:buChar char="Ø"/>
            </a:pPr>
            <a:r>
              <a:rPr kumimoji="1" lang="en-US" altLang="zh-CN" sz="2000" dirty="0" smtClean="0"/>
              <a:t>Go beyond the decoupling approximation</a:t>
            </a:r>
          </a:p>
          <a:p>
            <a:r>
              <a:rPr kumimoji="1" lang="en-US" altLang="zh-CN" dirty="0" smtClean="0"/>
              <a:t> </a:t>
            </a:r>
          </a:p>
        </p:txBody>
      </p:sp>
      <p:sp>
        <p:nvSpPr>
          <p:cNvPr id="4" name="页脚占位符 3"/>
          <p:cNvSpPr>
            <a:spLocks noGrp="1"/>
          </p:cNvSpPr>
          <p:nvPr>
            <p:ph type="ftr" sz="quarter" idx="11"/>
          </p:nvPr>
        </p:nvSpPr>
        <p:spPr/>
        <p:txBody>
          <a:bodyPr/>
          <a:lstStyle/>
          <a:p>
            <a:r>
              <a:rPr kumimoji="1" lang="en-US" altLang="zh-CN" smtClean="0"/>
              <a:t>ETSF YRM 2014 Rome</a:t>
            </a:r>
            <a:endParaRPr kumimoji="1" lang="zh-CN" altLang="en-US"/>
          </a:p>
        </p:txBody>
      </p:sp>
    </p:spTree>
    <p:extLst>
      <p:ext uri="{BB962C8B-B14F-4D97-AF65-F5344CB8AC3E}">
        <p14:creationId xmlns:p14="http://schemas.microsoft.com/office/powerpoint/2010/main" val="344149920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817" y="0"/>
            <a:ext cx="9143183" cy="6573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400" dirty="0" smtClean="0"/>
              <a:t>Go beyond decoupling with a good </a:t>
            </a:r>
            <a:r>
              <a:rPr kumimoji="1" lang="en-US" altLang="zh-CN" sz="2400" dirty="0" err="1" smtClean="0"/>
              <a:t>ansatz</a:t>
            </a:r>
            <a:r>
              <a:rPr kumimoji="1" lang="en-US" altLang="zh-CN" sz="2400" dirty="0" smtClean="0"/>
              <a:t> Green’s function</a:t>
            </a:r>
            <a:endParaRPr kumimoji="1" lang="zh-CN" altLang="en-US" sz="2400" dirty="0"/>
          </a:p>
        </p:txBody>
      </p:sp>
      <p:sp>
        <p:nvSpPr>
          <p:cNvPr id="3" name="幻灯片编号占位符 2"/>
          <p:cNvSpPr>
            <a:spLocks noGrp="1"/>
          </p:cNvSpPr>
          <p:nvPr>
            <p:ph type="sldNum" sz="quarter" idx="12"/>
          </p:nvPr>
        </p:nvSpPr>
        <p:spPr/>
        <p:txBody>
          <a:bodyPr/>
          <a:lstStyle/>
          <a:p>
            <a:fld id="{11739D9A-8D01-7E4D-B0C5-C5C66F7E372C}" type="slidenum">
              <a:rPr kumimoji="1" lang="zh-CN" altLang="en-US" smtClean="0"/>
              <a:t>23</a:t>
            </a:fld>
            <a:endParaRPr kumimoji="1" lang="zh-CN" altLang="en-US"/>
          </a:p>
        </p:txBody>
      </p:sp>
      <p:sp>
        <p:nvSpPr>
          <p:cNvPr id="2" name="文本框 1"/>
          <p:cNvSpPr txBox="1"/>
          <p:nvPr/>
        </p:nvSpPr>
        <p:spPr>
          <a:xfrm>
            <a:off x="492478" y="3568592"/>
            <a:ext cx="6580167" cy="400110"/>
          </a:xfrm>
          <a:prstGeom prst="rect">
            <a:avLst/>
          </a:prstGeom>
          <a:noFill/>
        </p:spPr>
        <p:txBody>
          <a:bodyPr wrap="square" rtlCol="0">
            <a:spAutoFit/>
          </a:bodyPr>
          <a:lstStyle/>
          <a:p>
            <a:pPr marL="285750" indent="-285750">
              <a:buFont typeface="Arial"/>
              <a:buChar char="•"/>
            </a:pPr>
            <a:r>
              <a:rPr kumimoji="1" lang="en-US" altLang="zh-CN" sz="2000" dirty="0" smtClean="0">
                <a:solidFill>
                  <a:srgbClr val="FF0000"/>
                </a:solidFill>
              </a:rPr>
              <a:t>A good </a:t>
            </a:r>
            <a:r>
              <a:rPr kumimoji="1" lang="en-US" altLang="zh-CN" sz="2000" dirty="0" err="1" smtClean="0">
                <a:solidFill>
                  <a:srgbClr val="FF0000"/>
                </a:solidFill>
              </a:rPr>
              <a:t>ansatz</a:t>
            </a:r>
            <a:r>
              <a:rPr kumimoji="1" lang="en-US" altLang="zh-CN" sz="2000" dirty="0" smtClean="0">
                <a:solidFill>
                  <a:srgbClr val="FF0000"/>
                </a:solidFill>
              </a:rPr>
              <a:t> should be, in principle exact </a:t>
            </a:r>
            <a:endParaRPr kumimoji="1" lang="zh-CN" altLang="en-US" sz="2000" dirty="0">
              <a:solidFill>
                <a:srgbClr val="FF0000"/>
              </a:solidFill>
            </a:endParaRPr>
          </a:p>
        </p:txBody>
      </p:sp>
      <p:pic>
        <p:nvPicPr>
          <p:cNvPr id="15" name="图片 1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426" y="2599577"/>
            <a:ext cx="6351750" cy="674383"/>
          </a:xfrm>
          <a:prstGeom prst="rect">
            <a:avLst/>
          </a:prstGeom>
        </p:spPr>
        <p:style>
          <a:lnRef idx="1">
            <a:schemeClr val="accent6"/>
          </a:lnRef>
          <a:fillRef idx="2">
            <a:schemeClr val="accent6"/>
          </a:fillRef>
          <a:effectRef idx="1">
            <a:schemeClr val="accent6"/>
          </a:effectRef>
          <a:fontRef idx="minor">
            <a:schemeClr val="dk1"/>
          </a:fontRef>
        </p:style>
      </p:pic>
      <p:pic>
        <p:nvPicPr>
          <p:cNvPr id="17" name="图片 1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836" y="4040852"/>
            <a:ext cx="8036013" cy="754189"/>
          </a:xfrm>
          <a:prstGeom prst="rect">
            <a:avLst/>
          </a:prstGeom>
        </p:spPr>
      </p:pic>
      <p:pic>
        <p:nvPicPr>
          <p:cNvPr id="18" name="图片 17"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836" y="4895672"/>
            <a:ext cx="8036013" cy="695655"/>
          </a:xfrm>
          <a:prstGeom prst="rect">
            <a:avLst/>
          </a:prstGeom>
        </p:spPr>
      </p:pic>
      <p:pic>
        <p:nvPicPr>
          <p:cNvPr id="11" name="图片 10"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3038" y="1135650"/>
            <a:ext cx="3859888" cy="659398"/>
          </a:xfrm>
          <a:prstGeom prst="rect">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pic>
      <p:sp>
        <p:nvSpPr>
          <p:cNvPr id="4" name="下箭头 3"/>
          <p:cNvSpPr/>
          <p:nvPr/>
        </p:nvSpPr>
        <p:spPr>
          <a:xfrm>
            <a:off x="3016129" y="1823908"/>
            <a:ext cx="259762" cy="71794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pic>
        <p:nvPicPr>
          <p:cNvPr id="5" name="图片 4"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16806" y="2032732"/>
            <a:ext cx="2238820" cy="263810"/>
          </a:xfrm>
          <a:prstGeom prst="rect">
            <a:avLst/>
          </a:prstGeom>
        </p:spPr>
      </p:pic>
      <p:sp>
        <p:nvSpPr>
          <p:cNvPr id="7" name="页脚占位符 6"/>
          <p:cNvSpPr>
            <a:spLocks noGrp="1"/>
          </p:cNvSpPr>
          <p:nvPr>
            <p:ph type="ftr" sz="quarter" idx="11"/>
          </p:nvPr>
        </p:nvSpPr>
        <p:spPr/>
        <p:txBody>
          <a:bodyPr/>
          <a:lstStyle/>
          <a:p>
            <a:r>
              <a:rPr kumimoji="1" lang="en-US" altLang="zh-CN" smtClean="0"/>
              <a:t>ETSF YRM 2014 Rome</a:t>
            </a:r>
            <a:endParaRPr kumimoji="1" lang="zh-CN" altLang="en-US"/>
          </a:p>
        </p:txBody>
      </p:sp>
    </p:spTree>
    <p:extLst>
      <p:ext uri="{BB962C8B-B14F-4D97-AF65-F5344CB8AC3E}">
        <p14:creationId xmlns:p14="http://schemas.microsoft.com/office/powerpoint/2010/main" val="19129761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817" y="0"/>
            <a:ext cx="9143183" cy="6573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400" dirty="0" smtClean="0"/>
              <a:t>How to get a good </a:t>
            </a:r>
            <a:r>
              <a:rPr kumimoji="1" lang="en-US" altLang="zh-CN" sz="2400" dirty="0" err="1" smtClean="0"/>
              <a:t>ansatz</a:t>
            </a:r>
            <a:r>
              <a:rPr kumimoji="1" lang="en-US" altLang="zh-CN" sz="2400" dirty="0" smtClean="0"/>
              <a:t> Green’s function</a:t>
            </a:r>
            <a:endParaRPr kumimoji="1" lang="zh-CN" altLang="en-US" sz="2400" dirty="0"/>
          </a:p>
        </p:txBody>
      </p:sp>
      <p:sp>
        <p:nvSpPr>
          <p:cNvPr id="3" name="幻灯片编号占位符 2"/>
          <p:cNvSpPr>
            <a:spLocks noGrp="1"/>
          </p:cNvSpPr>
          <p:nvPr>
            <p:ph type="sldNum" sz="quarter" idx="12"/>
          </p:nvPr>
        </p:nvSpPr>
        <p:spPr/>
        <p:txBody>
          <a:bodyPr/>
          <a:lstStyle/>
          <a:p>
            <a:fld id="{11739D9A-8D01-7E4D-B0C5-C5C66F7E372C}" type="slidenum">
              <a:rPr kumimoji="1" lang="zh-CN" altLang="en-US" smtClean="0"/>
              <a:t>24</a:t>
            </a:fld>
            <a:endParaRPr kumimoji="1" lang="zh-CN" altLang="en-US"/>
          </a:p>
        </p:txBody>
      </p:sp>
      <p:sp>
        <p:nvSpPr>
          <p:cNvPr id="2" name="文本框 1"/>
          <p:cNvSpPr txBox="1"/>
          <p:nvPr/>
        </p:nvSpPr>
        <p:spPr>
          <a:xfrm>
            <a:off x="492478" y="2043835"/>
            <a:ext cx="8033365" cy="400110"/>
          </a:xfrm>
          <a:prstGeom prst="rect">
            <a:avLst/>
          </a:prstGeom>
          <a:noFill/>
        </p:spPr>
        <p:txBody>
          <a:bodyPr wrap="square" rtlCol="0">
            <a:spAutoFit/>
          </a:bodyPr>
          <a:lstStyle/>
          <a:p>
            <a:pPr marL="285750" indent="-285750">
              <a:buFont typeface="Arial"/>
              <a:buChar char="•"/>
            </a:pPr>
            <a:r>
              <a:rPr kumimoji="1" lang="en-US" altLang="zh-CN" sz="2000" dirty="0" smtClean="0">
                <a:solidFill>
                  <a:srgbClr val="FF0000"/>
                </a:solidFill>
              </a:rPr>
              <a:t>With less terms, we can get good result. e.g., the state-of-the-art theory </a:t>
            </a:r>
            <a:endParaRPr kumimoji="1" lang="zh-CN" altLang="en-US" sz="2000" dirty="0">
              <a:solidFill>
                <a:srgbClr val="FF0000"/>
              </a:solidFill>
            </a:endParaRPr>
          </a:p>
        </p:txBody>
      </p:sp>
      <p:pic>
        <p:nvPicPr>
          <p:cNvPr id="15" name="图片 1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344" y="1080718"/>
            <a:ext cx="6320176" cy="671031"/>
          </a:xfrm>
          <a:prstGeom prst="rect">
            <a:avLst/>
          </a:prstGeom>
        </p:spPr>
        <p:style>
          <a:lnRef idx="1">
            <a:schemeClr val="accent6"/>
          </a:lnRef>
          <a:fillRef idx="2">
            <a:schemeClr val="accent6"/>
          </a:fillRef>
          <a:effectRef idx="1">
            <a:schemeClr val="accent6"/>
          </a:effectRef>
          <a:fontRef idx="minor">
            <a:schemeClr val="dk1"/>
          </a:fontRef>
        </p:style>
      </p:pic>
      <p:pic>
        <p:nvPicPr>
          <p:cNvPr id="4" name="图片 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2066" y="2707511"/>
            <a:ext cx="3807713" cy="615388"/>
          </a:xfrm>
          <a:prstGeom prst="rect">
            <a:avLst/>
          </a:prstGeom>
        </p:spPr>
      </p:pic>
      <p:pic>
        <p:nvPicPr>
          <p:cNvPr id="10" name="图片 9"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928" y="4176502"/>
            <a:ext cx="5999167" cy="630661"/>
          </a:xfrm>
          <a:prstGeom prst="rect">
            <a:avLst/>
          </a:prstGeom>
        </p:spPr>
      </p:pic>
      <p:pic>
        <p:nvPicPr>
          <p:cNvPr id="12" name="图片 11"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9305" y="3597069"/>
            <a:ext cx="2846292" cy="283280"/>
          </a:xfrm>
          <a:prstGeom prst="rect">
            <a:avLst/>
          </a:prstGeom>
        </p:spPr>
      </p:pic>
      <p:sp>
        <p:nvSpPr>
          <p:cNvPr id="13" name="下箭头 12"/>
          <p:cNvSpPr/>
          <p:nvPr/>
        </p:nvSpPr>
        <p:spPr>
          <a:xfrm>
            <a:off x="2841645" y="3312226"/>
            <a:ext cx="432372" cy="864275"/>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zh-CN" altLang="en-US"/>
          </a:p>
        </p:txBody>
      </p:sp>
      <p:sp>
        <p:nvSpPr>
          <p:cNvPr id="19" name="文本框 18"/>
          <p:cNvSpPr txBox="1"/>
          <p:nvPr/>
        </p:nvSpPr>
        <p:spPr>
          <a:xfrm>
            <a:off x="6557815" y="4270960"/>
            <a:ext cx="2226042" cy="400110"/>
          </a:xfrm>
          <a:prstGeom prst="rect">
            <a:avLst/>
          </a:prstGeom>
          <a:noFill/>
        </p:spPr>
        <p:txBody>
          <a:bodyPr wrap="square" rtlCol="0">
            <a:spAutoFit/>
          </a:bodyPr>
          <a:lstStyle/>
          <a:p>
            <a:r>
              <a:rPr kumimoji="1" lang="en-US" altLang="zh-CN" sz="2000" dirty="0" smtClean="0">
                <a:solidFill>
                  <a:srgbClr val="FF0000"/>
                </a:solidFill>
              </a:rPr>
              <a:t>GW approximation!</a:t>
            </a:r>
            <a:endParaRPr kumimoji="1" lang="zh-CN" altLang="en-US" sz="2000" dirty="0">
              <a:solidFill>
                <a:srgbClr val="FF0000"/>
              </a:solidFill>
            </a:endParaRPr>
          </a:p>
        </p:txBody>
      </p:sp>
      <p:sp>
        <p:nvSpPr>
          <p:cNvPr id="5" name="页脚占位符 4"/>
          <p:cNvSpPr>
            <a:spLocks noGrp="1"/>
          </p:cNvSpPr>
          <p:nvPr>
            <p:ph type="ftr" sz="quarter" idx="11"/>
          </p:nvPr>
        </p:nvSpPr>
        <p:spPr/>
        <p:txBody>
          <a:bodyPr/>
          <a:lstStyle/>
          <a:p>
            <a:r>
              <a:rPr kumimoji="1" lang="en-US" altLang="zh-CN" smtClean="0"/>
              <a:t>ETSF YRM 2014 Rome</a:t>
            </a:r>
            <a:endParaRPr kumimoji="1" lang="zh-CN" altLang="en-US"/>
          </a:p>
        </p:txBody>
      </p:sp>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22560" y="5012173"/>
            <a:ext cx="1111235" cy="1111235"/>
          </a:xfrm>
          <a:prstGeom prst="rect">
            <a:avLst/>
          </a:prstGeom>
        </p:spPr>
      </p:pic>
      <p:pic>
        <p:nvPicPr>
          <p:cNvPr id="7" name="图片 6"/>
          <p:cNvPicPr>
            <a:picLocks noChangeAspect="1"/>
          </p:cNvPicPr>
          <p:nvPr/>
        </p:nvPicPr>
        <p:blipFill>
          <a:blip r:embed="rId8"/>
          <a:stretch>
            <a:fillRect/>
          </a:stretch>
        </p:blipFill>
        <p:spPr>
          <a:xfrm>
            <a:off x="5569867" y="5012173"/>
            <a:ext cx="1118693" cy="1111235"/>
          </a:xfrm>
          <a:prstGeom prst="rect">
            <a:avLst/>
          </a:prstGeom>
        </p:spPr>
      </p:pic>
      <p:sp>
        <p:nvSpPr>
          <p:cNvPr id="8" name="不等于 7"/>
          <p:cNvSpPr/>
          <p:nvPr/>
        </p:nvSpPr>
        <p:spPr>
          <a:xfrm>
            <a:off x="3581503" y="5329745"/>
            <a:ext cx="1556021" cy="591642"/>
          </a:xfrm>
          <a:prstGeom prst="mathNot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tx1"/>
              </a:solidFill>
            </a:endParaRPr>
          </a:p>
        </p:txBody>
      </p:sp>
    </p:spTree>
    <p:extLst>
      <p:ext uri="{BB962C8B-B14F-4D97-AF65-F5344CB8AC3E}">
        <p14:creationId xmlns:p14="http://schemas.microsoft.com/office/powerpoint/2010/main" val="11195823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stretch>
            <a:fillRect/>
          </a:stretch>
        </p:blipFill>
        <p:spPr>
          <a:xfrm>
            <a:off x="69669" y="4703137"/>
            <a:ext cx="1428012" cy="1993561"/>
          </a:xfrm>
          <a:prstGeom prst="rect">
            <a:avLst/>
          </a:prstGeom>
        </p:spPr>
      </p:pic>
      <p:sp>
        <p:nvSpPr>
          <p:cNvPr id="25" name="圆角矩形 24"/>
          <p:cNvSpPr/>
          <p:nvPr/>
        </p:nvSpPr>
        <p:spPr>
          <a:xfrm>
            <a:off x="817" y="0"/>
            <a:ext cx="9143183" cy="6573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400" dirty="0"/>
              <a:t>How to get a good </a:t>
            </a:r>
            <a:r>
              <a:rPr kumimoji="1" lang="en-US" altLang="zh-CN" sz="2400" dirty="0" err="1"/>
              <a:t>ansatz</a:t>
            </a:r>
            <a:r>
              <a:rPr kumimoji="1" lang="en-US" altLang="zh-CN" sz="2400" dirty="0"/>
              <a:t> Green’s function</a:t>
            </a:r>
            <a:endParaRPr kumimoji="1" lang="zh-CN" altLang="en-US" sz="2400" dirty="0"/>
          </a:p>
        </p:txBody>
      </p:sp>
      <p:sp>
        <p:nvSpPr>
          <p:cNvPr id="3" name="幻灯片编号占位符 2"/>
          <p:cNvSpPr>
            <a:spLocks noGrp="1"/>
          </p:cNvSpPr>
          <p:nvPr>
            <p:ph type="sldNum" sz="quarter" idx="12"/>
          </p:nvPr>
        </p:nvSpPr>
        <p:spPr/>
        <p:txBody>
          <a:bodyPr/>
          <a:lstStyle/>
          <a:p>
            <a:fld id="{11739D9A-8D01-7E4D-B0C5-C5C66F7E372C}" type="slidenum">
              <a:rPr kumimoji="1" lang="zh-CN" altLang="en-US" smtClean="0"/>
              <a:t>25</a:t>
            </a:fld>
            <a:endParaRPr kumimoji="1" lang="zh-CN" altLang="en-US"/>
          </a:p>
        </p:txBody>
      </p:sp>
      <p:pic>
        <p:nvPicPr>
          <p:cNvPr id="4" name="图片 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76" y="3825886"/>
            <a:ext cx="6115315" cy="684231"/>
          </a:xfrm>
          <a:prstGeom prst="rect">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pic>
      <p:pic>
        <p:nvPicPr>
          <p:cNvPr id="6" name="图片 5"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1309" y="984188"/>
            <a:ext cx="4694510" cy="407824"/>
          </a:xfrm>
          <a:prstGeom prst="rect">
            <a:avLst/>
          </a:prstGeom>
        </p:spPr>
      </p:pic>
      <p:grpSp>
        <p:nvGrpSpPr>
          <p:cNvPr id="2" name="组 1"/>
          <p:cNvGrpSpPr/>
          <p:nvPr/>
        </p:nvGrpSpPr>
        <p:grpSpPr>
          <a:xfrm>
            <a:off x="383431" y="1634707"/>
            <a:ext cx="8404238" cy="1607686"/>
            <a:chOff x="581851" y="1634707"/>
            <a:chExt cx="8404238" cy="1607686"/>
          </a:xfrm>
        </p:grpSpPr>
        <p:sp>
          <p:nvSpPr>
            <p:cNvPr id="11" name="圆角矩形 10"/>
            <p:cNvSpPr/>
            <p:nvPr/>
          </p:nvSpPr>
          <p:spPr>
            <a:xfrm>
              <a:off x="581851" y="1634707"/>
              <a:ext cx="8404238" cy="1607686"/>
            </a:xfrm>
            <a:prstGeom prst="round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pic>
          <p:nvPicPr>
            <p:cNvPr id="8" name="图片 7"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3829" y="1801035"/>
              <a:ext cx="3708007" cy="571535"/>
            </a:xfrm>
            <a:prstGeom prst="rect">
              <a:avLst/>
            </a:prstGeom>
          </p:spPr>
        </p:pic>
        <p:pic>
          <p:nvPicPr>
            <p:cNvPr id="9" name="图片 8"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3829" y="2528735"/>
              <a:ext cx="3658841" cy="559670"/>
            </a:xfrm>
            <a:prstGeom prst="rect">
              <a:avLst/>
            </a:prstGeom>
          </p:spPr>
        </p:pic>
        <p:sp>
          <p:nvSpPr>
            <p:cNvPr id="10" name="文本框 9"/>
            <p:cNvSpPr txBox="1"/>
            <p:nvPr/>
          </p:nvSpPr>
          <p:spPr>
            <a:xfrm>
              <a:off x="5894846" y="1774015"/>
              <a:ext cx="2459117" cy="369332"/>
            </a:xfrm>
            <a:prstGeom prst="rect">
              <a:avLst/>
            </a:prstGeom>
            <a:noFill/>
          </p:spPr>
          <p:txBody>
            <a:bodyPr wrap="square" rtlCol="0">
              <a:spAutoFit/>
            </a:bodyPr>
            <a:lstStyle/>
            <a:p>
              <a:r>
                <a:rPr kumimoji="1" lang="en-US" altLang="zh-CN" dirty="0" smtClean="0">
                  <a:solidFill>
                    <a:srgbClr val="FF0000"/>
                  </a:solidFill>
                </a:rPr>
                <a:t>Good time structure</a:t>
              </a:r>
              <a:endParaRPr kumimoji="1" lang="zh-CN" altLang="en-US" dirty="0">
                <a:solidFill>
                  <a:srgbClr val="FF0000"/>
                </a:solidFill>
              </a:endParaRPr>
            </a:p>
          </p:txBody>
        </p:sp>
        <p:sp>
          <p:nvSpPr>
            <p:cNvPr id="12" name="文本框 11"/>
            <p:cNvSpPr txBox="1"/>
            <p:nvPr/>
          </p:nvSpPr>
          <p:spPr>
            <a:xfrm>
              <a:off x="5894846" y="2550244"/>
              <a:ext cx="2459117" cy="369332"/>
            </a:xfrm>
            <a:prstGeom prst="rect">
              <a:avLst/>
            </a:prstGeom>
            <a:noFill/>
          </p:spPr>
          <p:txBody>
            <a:bodyPr wrap="square" rtlCol="0">
              <a:spAutoFit/>
            </a:bodyPr>
            <a:lstStyle/>
            <a:p>
              <a:r>
                <a:rPr kumimoji="1" lang="en-US" altLang="zh-CN" dirty="0" smtClean="0">
                  <a:solidFill>
                    <a:srgbClr val="FF0000"/>
                  </a:solidFill>
                </a:rPr>
                <a:t>Good space structure</a:t>
              </a:r>
              <a:endParaRPr kumimoji="1" lang="zh-CN" altLang="en-US" dirty="0">
                <a:solidFill>
                  <a:srgbClr val="FF0000"/>
                </a:solidFill>
              </a:endParaRPr>
            </a:p>
          </p:txBody>
        </p:sp>
      </p:grpSp>
      <p:sp>
        <p:nvSpPr>
          <p:cNvPr id="13" name="下箭头 12"/>
          <p:cNvSpPr/>
          <p:nvPr/>
        </p:nvSpPr>
        <p:spPr>
          <a:xfrm>
            <a:off x="4364259" y="3242393"/>
            <a:ext cx="635047" cy="55075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 name="文本框 4"/>
          <p:cNvSpPr txBox="1"/>
          <p:nvPr/>
        </p:nvSpPr>
        <p:spPr>
          <a:xfrm>
            <a:off x="2738645" y="4689960"/>
            <a:ext cx="4738641" cy="369332"/>
          </a:xfrm>
          <a:prstGeom prst="rect">
            <a:avLst/>
          </a:prstGeom>
          <a:noFill/>
        </p:spPr>
        <p:txBody>
          <a:bodyPr wrap="square" rtlCol="0">
            <a:spAutoFit/>
          </a:bodyPr>
          <a:lstStyle/>
          <a:p>
            <a:r>
              <a:rPr kumimoji="1" lang="en-US" altLang="zh-CN" dirty="0" smtClean="0">
                <a:solidFill>
                  <a:srgbClr val="FF0000"/>
                </a:solidFill>
              </a:rPr>
              <a:t>Under decoupling, it gives us our </a:t>
            </a:r>
            <a:r>
              <a:rPr kumimoji="1" lang="en-US" altLang="zh-CN" dirty="0" err="1" smtClean="0">
                <a:solidFill>
                  <a:srgbClr val="FF0000"/>
                </a:solidFill>
              </a:rPr>
              <a:t>cumulant</a:t>
            </a:r>
            <a:r>
              <a:rPr kumimoji="1" lang="en-US" altLang="zh-CN" dirty="0" smtClean="0">
                <a:solidFill>
                  <a:srgbClr val="FF0000"/>
                </a:solidFill>
              </a:rPr>
              <a:t>!  </a:t>
            </a:r>
            <a:endParaRPr kumimoji="1" lang="zh-CN" altLang="en-US" dirty="0">
              <a:solidFill>
                <a:srgbClr val="FF0000"/>
              </a:solidFill>
            </a:endParaRPr>
          </a:p>
        </p:txBody>
      </p:sp>
      <p:pic>
        <p:nvPicPr>
          <p:cNvPr id="14" name="图片 13"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80392" y="5245674"/>
            <a:ext cx="6431858" cy="389249"/>
          </a:xfrm>
          <a:prstGeom prst="rect">
            <a:avLst/>
          </a:prstGeom>
        </p:spPr>
      </p:pic>
      <p:sp>
        <p:nvSpPr>
          <p:cNvPr id="16" name="文本框 15"/>
          <p:cNvSpPr txBox="1"/>
          <p:nvPr/>
        </p:nvSpPr>
        <p:spPr>
          <a:xfrm>
            <a:off x="1768822" y="5873130"/>
            <a:ext cx="6256841" cy="400110"/>
          </a:xfrm>
          <a:prstGeom prst="rect">
            <a:avLst/>
          </a:prstGeom>
          <a:noFill/>
        </p:spPr>
        <p:txBody>
          <a:bodyPr wrap="square" rtlCol="0">
            <a:spAutoFit/>
          </a:bodyPr>
          <a:lstStyle/>
          <a:p>
            <a:r>
              <a:rPr kumimoji="1" lang="en-US" altLang="zh-CN" sz="2000" dirty="0" smtClean="0">
                <a:solidFill>
                  <a:srgbClr val="FF0000"/>
                </a:solidFill>
              </a:rPr>
              <a:t>Is it solvable?  </a:t>
            </a:r>
            <a:r>
              <a:rPr kumimoji="1" lang="en-US" altLang="zh-CN" sz="2000" dirty="0" err="1" smtClean="0">
                <a:solidFill>
                  <a:srgbClr val="FF0000"/>
                </a:solidFill>
              </a:rPr>
              <a:t>Cumulant</a:t>
            </a:r>
            <a:r>
              <a:rPr kumimoji="1" lang="en-US" altLang="zh-CN" sz="2000" dirty="0" smtClean="0">
                <a:solidFill>
                  <a:srgbClr val="FF0000"/>
                </a:solidFill>
              </a:rPr>
              <a:t> involved coupling?  Performance? </a:t>
            </a:r>
            <a:endParaRPr kumimoji="1" lang="zh-CN" altLang="en-US" sz="2000" dirty="0">
              <a:solidFill>
                <a:srgbClr val="FF0000"/>
              </a:solidFill>
            </a:endParaRPr>
          </a:p>
        </p:txBody>
      </p:sp>
      <p:sp>
        <p:nvSpPr>
          <p:cNvPr id="17" name="页脚占位符 16"/>
          <p:cNvSpPr>
            <a:spLocks noGrp="1"/>
          </p:cNvSpPr>
          <p:nvPr>
            <p:ph type="ftr" sz="quarter" idx="11"/>
          </p:nvPr>
        </p:nvSpPr>
        <p:spPr/>
        <p:txBody>
          <a:bodyPr/>
          <a:lstStyle/>
          <a:p>
            <a:r>
              <a:rPr kumimoji="1" lang="en-US" altLang="zh-CN" smtClean="0"/>
              <a:t>ETSF YRM 2014 Rome</a:t>
            </a:r>
            <a:endParaRPr kumimoji="1" lang="zh-CN" altLang="en-US"/>
          </a:p>
        </p:txBody>
      </p:sp>
      <p:pic>
        <p:nvPicPr>
          <p:cNvPr id="19" name="图片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38331" y="4563326"/>
            <a:ext cx="581338" cy="581338"/>
          </a:xfrm>
          <a:prstGeom prst="rect">
            <a:avLst/>
          </a:prstGeom>
        </p:spPr>
      </p:pic>
    </p:spTree>
    <p:extLst>
      <p:ext uri="{BB962C8B-B14F-4D97-AF65-F5344CB8AC3E}">
        <p14:creationId xmlns:p14="http://schemas.microsoft.com/office/powerpoint/2010/main" val="13971468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817" y="0"/>
            <a:ext cx="9143183" cy="6573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400" dirty="0" smtClean="0"/>
              <a:t>Conclusion and Outlook</a:t>
            </a:r>
            <a:endParaRPr kumimoji="1" lang="zh-CN" altLang="en-US" sz="2400" dirty="0"/>
          </a:p>
        </p:txBody>
      </p:sp>
      <p:sp>
        <p:nvSpPr>
          <p:cNvPr id="3" name="幻灯片编号占位符 2"/>
          <p:cNvSpPr>
            <a:spLocks noGrp="1"/>
          </p:cNvSpPr>
          <p:nvPr>
            <p:ph type="sldNum" sz="quarter" idx="12"/>
          </p:nvPr>
        </p:nvSpPr>
        <p:spPr/>
        <p:txBody>
          <a:bodyPr/>
          <a:lstStyle/>
          <a:p>
            <a:fld id="{11739D9A-8D01-7E4D-B0C5-C5C66F7E372C}" type="slidenum">
              <a:rPr kumimoji="1" lang="zh-CN" altLang="en-US" smtClean="0"/>
              <a:t>26</a:t>
            </a:fld>
            <a:endParaRPr kumimoji="1" lang="zh-CN" altLang="en-US"/>
          </a:p>
        </p:txBody>
      </p:sp>
      <p:pic>
        <p:nvPicPr>
          <p:cNvPr id="14" name="图片 13"/>
          <p:cNvPicPr>
            <a:picLocks noChangeAspect="1"/>
          </p:cNvPicPr>
          <p:nvPr/>
        </p:nvPicPr>
        <p:blipFill>
          <a:blip r:embed="rId3"/>
          <a:stretch>
            <a:fillRect/>
          </a:stretch>
        </p:blipFill>
        <p:spPr>
          <a:xfrm>
            <a:off x="4014847" y="5358334"/>
            <a:ext cx="4889060" cy="536182"/>
          </a:xfrm>
          <a:prstGeom prst="rect">
            <a:avLst/>
          </a:prstGeom>
        </p:spPr>
      </p:pic>
      <p:sp>
        <p:nvSpPr>
          <p:cNvPr id="2" name="左右箭头 1"/>
          <p:cNvSpPr/>
          <p:nvPr/>
        </p:nvSpPr>
        <p:spPr>
          <a:xfrm>
            <a:off x="3581562" y="5502994"/>
            <a:ext cx="431020" cy="189139"/>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pic>
        <p:nvPicPr>
          <p:cNvPr id="15" name="图片 1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409" y="5351827"/>
            <a:ext cx="3133893" cy="513829"/>
          </a:xfrm>
          <a:prstGeom prst="rect">
            <a:avLst/>
          </a:prstGeom>
        </p:spPr>
      </p:pic>
      <p:sp>
        <p:nvSpPr>
          <p:cNvPr id="7" name="文本框 6"/>
          <p:cNvSpPr txBox="1"/>
          <p:nvPr/>
        </p:nvSpPr>
        <p:spPr>
          <a:xfrm>
            <a:off x="337409" y="4445375"/>
            <a:ext cx="8349391" cy="707886"/>
          </a:xfrm>
          <a:prstGeom prst="rect">
            <a:avLst/>
          </a:prstGeom>
          <a:noFill/>
        </p:spPr>
        <p:txBody>
          <a:bodyPr wrap="square" rtlCol="0">
            <a:spAutoFit/>
          </a:bodyPr>
          <a:lstStyle/>
          <a:p>
            <a:pPr marL="285750" indent="-285750">
              <a:buFont typeface="Arial"/>
              <a:buChar char="•"/>
            </a:pPr>
            <a:r>
              <a:rPr kumimoji="1" lang="en-US" altLang="zh-CN" sz="2000" b="1" i="1" dirty="0" smtClean="0">
                <a:solidFill>
                  <a:srgbClr val="0000FF"/>
                </a:solidFill>
              </a:rPr>
              <a:t>Calculate the total energy of the two-level model with GWA – How to put the second electron in the Hamiltonian? </a:t>
            </a:r>
            <a:endParaRPr kumimoji="1" lang="zh-CN" altLang="en-US" sz="2000" b="1" i="1" dirty="0">
              <a:solidFill>
                <a:srgbClr val="0000FF"/>
              </a:solidFill>
            </a:endParaRPr>
          </a:p>
        </p:txBody>
      </p:sp>
      <p:sp>
        <p:nvSpPr>
          <p:cNvPr id="8" name="文本框 7"/>
          <p:cNvSpPr txBox="1"/>
          <p:nvPr/>
        </p:nvSpPr>
        <p:spPr>
          <a:xfrm>
            <a:off x="337409" y="953509"/>
            <a:ext cx="8349391" cy="2308324"/>
          </a:xfrm>
          <a:prstGeom prst="rect">
            <a:avLst/>
          </a:prstGeom>
          <a:noFill/>
        </p:spPr>
        <p:txBody>
          <a:bodyPr wrap="square" rtlCol="0">
            <a:spAutoFit/>
          </a:bodyPr>
          <a:lstStyle/>
          <a:p>
            <a:pPr marL="285750" indent="-285750">
              <a:buFont typeface="Arial"/>
              <a:buChar char="•"/>
            </a:pPr>
            <a:endParaRPr kumimoji="1" lang="en-US" altLang="zh-CN" dirty="0" smtClean="0">
              <a:solidFill>
                <a:srgbClr val="FF0000"/>
              </a:solidFill>
            </a:endParaRPr>
          </a:p>
          <a:p>
            <a:pPr marL="285750" indent="-285750">
              <a:buFont typeface="Arial"/>
              <a:buChar char="•"/>
            </a:pPr>
            <a:r>
              <a:rPr kumimoji="1" lang="en-US" altLang="zh-CN" dirty="0">
                <a:solidFill>
                  <a:srgbClr val="FF0000"/>
                </a:solidFill>
              </a:rPr>
              <a:t>GW has the exact total energy and the occupation number but with larger quasi-particle </a:t>
            </a:r>
            <a:r>
              <a:rPr kumimoji="1" lang="en-US" altLang="zh-CN" dirty="0" smtClean="0">
                <a:solidFill>
                  <a:srgbClr val="FF0000"/>
                </a:solidFill>
              </a:rPr>
              <a:t>weight </a:t>
            </a:r>
            <a:r>
              <a:rPr kumimoji="1" lang="en-US" altLang="zh-CN" dirty="0">
                <a:solidFill>
                  <a:srgbClr val="FF0000"/>
                </a:solidFill>
              </a:rPr>
              <a:t>in the one-level </a:t>
            </a:r>
            <a:r>
              <a:rPr kumimoji="1" lang="en-US" altLang="zh-CN" dirty="0" smtClean="0">
                <a:solidFill>
                  <a:srgbClr val="FF0000"/>
                </a:solidFill>
              </a:rPr>
              <a:t>model calculation.</a:t>
            </a:r>
            <a:endParaRPr kumimoji="1" lang="en-US" altLang="zh-CN" dirty="0">
              <a:solidFill>
                <a:srgbClr val="FF0000"/>
              </a:solidFill>
            </a:endParaRPr>
          </a:p>
          <a:p>
            <a:pPr marL="285750" indent="-285750">
              <a:buFont typeface="Arial"/>
              <a:buChar char="•"/>
            </a:pPr>
            <a:r>
              <a:rPr kumimoji="1" lang="en-US" altLang="zh-CN" dirty="0" smtClean="0">
                <a:solidFill>
                  <a:srgbClr val="FF0000"/>
                </a:solidFill>
              </a:rPr>
              <a:t>Going beyond the decoupling approximation will lower  the quasi-particle weight, the total energy and the occupation number of the bonding orbital. </a:t>
            </a:r>
          </a:p>
          <a:p>
            <a:pPr marL="285750" indent="-285750">
              <a:buFont typeface="Arial"/>
              <a:buChar char="•"/>
            </a:pPr>
            <a:r>
              <a:rPr kumimoji="1" lang="en-US" altLang="zh-CN" dirty="0" smtClean="0">
                <a:solidFill>
                  <a:srgbClr val="FF0000"/>
                </a:solidFill>
              </a:rPr>
              <a:t>The decoupling approximation will induce worse spectra in strong coupling system. Therefore it is necessary to go beyond this approximation </a:t>
            </a:r>
          </a:p>
          <a:p>
            <a:r>
              <a:rPr kumimoji="1" lang="en-US" altLang="zh-CN" dirty="0" smtClean="0"/>
              <a:t>  </a:t>
            </a:r>
            <a:endParaRPr kumimoji="1" lang="zh-CN" altLang="en-US" dirty="0"/>
          </a:p>
        </p:txBody>
      </p:sp>
      <p:sp>
        <p:nvSpPr>
          <p:cNvPr id="9" name="文本框 8"/>
          <p:cNvSpPr txBox="1"/>
          <p:nvPr/>
        </p:nvSpPr>
        <p:spPr>
          <a:xfrm>
            <a:off x="337409" y="3103619"/>
            <a:ext cx="8349391" cy="1200329"/>
          </a:xfrm>
          <a:prstGeom prst="rect">
            <a:avLst/>
          </a:prstGeom>
          <a:noFill/>
        </p:spPr>
        <p:txBody>
          <a:bodyPr wrap="square" rtlCol="0">
            <a:spAutoFit/>
          </a:bodyPr>
          <a:lstStyle/>
          <a:p>
            <a:pPr marL="285750" indent="-285750">
              <a:buFont typeface="Arial"/>
              <a:buChar char="•"/>
            </a:pPr>
            <a:r>
              <a:rPr kumimoji="1" lang="en-US" altLang="zh-CN" dirty="0" smtClean="0"/>
              <a:t>Test the combined </a:t>
            </a:r>
            <a:r>
              <a:rPr kumimoji="1" lang="en-US" altLang="zh-CN" dirty="0" err="1" smtClean="0"/>
              <a:t>ansatz</a:t>
            </a:r>
            <a:r>
              <a:rPr kumimoji="1" lang="en-US" altLang="zh-CN" dirty="0" smtClean="0"/>
              <a:t> Green’s function and proof it gives us the best </a:t>
            </a:r>
            <a:r>
              <a:rPr kumimoji="1" lang="en-US" altLang="zh-CN" dirty="0" err="1" smtClean="0"/>
              <a:t>cumulant</a:t>
            </a:r>
            <a:r>
              <a:rPr kumimoji="1" lang="en-US" altLang="zh-CN" dirty="0" smtClean="0"/>
              <a:t>. If not, try other </a:t>
            </a:r>
            <a:r>
              <a:rPr kumimoji="1" lang="en-US" altLang="zh-CN" dirty="0" err="1" smtClean="0"/>
              <a:t>ansatzs</a:t>
            </a:r>
            <a:r>
              <a:rPr kumimoji="1" lang="en-US" altLang="zh-CN" dirty="0" smtClean="0"/>
              <a:t>.</a:t>
            </a:r>
          </a:p>
          <a:p>
            <a:pPr marL="285750" indent="-285750">
              <a:buFont typeface="Arial"/>
              <a:buChar char="•"/>
            </a:pPr>
            <a:r>
              <a:rPr kumimoji="1" lang="en-US" altLang="zh-CN" dirty="0" err="1" smtClean="0"/>
              <a:t>Cumulant</a:t>
            </a:r>
            <a:r>
              <a:rPr kumimoji="1" lang="en-US" altLang="zh-CN" dirty="0" smtClean="0"/>
              <a:t> beyond the linearization </a:t>
            </a:r>
          </a:p>
          <a:p>
            <a:endParaRPr kumimoji="1" lang="zh-CN" altLang="en-US" dirty="0"/>
          </a:p>
        </p:txBody>
      </p:sp>
      <p:sp>
        <p:nvSpPr>
          <p:cNvPr id="4" name="页脚占位符 3"/>
          <p:cNvSpPr>
            <a:spLocks noGrp="1"/>
          </p:cNvSpPr>
          <p:nvPr>
            <p:ph type="ftr" sz="quarter" idx="11"/>
          </p:nvPr>
        </p:nvSpPr>
        <p:spPr/>
        <p:txBody>
          <a:bodyPr/>
          <a:lstStyle/>
          <a:p>
            <a:r>
              <a:rPr kumimoji="1" lang="en-US" altLang="zh-CN" smtClean="0"/>
              <a:t>ETSF YRM 2014 Rome</a:t>
            </a:r>
            <a:endParaRPr kumimoji="1" lang="zh-CN" altLang="en-US"/>
          </a:p>
        </p:txBody>
      </p:sp>
    </p:spTree>
    <p:extLst>
      <p:ext uri="{BB962C8B-B14F-4D97-AF65-F5344CB8AC3E}">
        <p14:creationId xmlns:p14="http://schemas.microsoft.com/office/powerpoint/2010/main" val="33192641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编号占位符 2"/>
          <p:cNvSpPr>
            <a:spLocks noGrp="1"/>
          </p:cNvSpPr>
          <p:nvPr>
            <p:ph type="sldNum" sz="quarter" idx="12"/>
          </p:nvPr>
        </p:nvSpPr>
        <p:spPr/>
        <p:txBody>
          <a:bodyPr/>
          <a:lstStyle/>
          <a:p>
            <a:fld id="{11739D9A-8D01-7E4D-B0C5-C5C66F7E372C}" type="slidenum">
              <a:rPr kumimoji="1" lang="zh-CN" altLang="en-US" smtClean="0"/>
              <a:t>27</a:t>
            </a:fld>
            <a:endParaRPr kumimoji="1" lang="zh-CN" altLang="en-US"/>
          </a:p>
        </p:txBody>
      </p:sp>
      <p:sp>
        <p:nvSpPr>
          <p:cNvPr id="4" name="文本框 3"/>
          <p:cNvSpPr txBox="1"/>
          <p:nvPr/>
        </p:nvSpPr>
        <p:spPr>
          <a:xfrm>
            <a:off x="2395586" y="263469"/>
            <a:ext cx="4084044" cy="523220"/>
          </a:xfrm>
          <a:prstGeom prst="rect">
            <a:avLst/>
          </a:prstGeom>
          <a:noFill/>
        </p:spPr>
        <p:txBody>
          <a:bodyPr wrap="square" rtlCol="0">
            <a:spAutoFit/>
          </a:bodyPr>
          <a:lstStyle/>
          <a:p>
            <a:pPr algn="ctr"/>
            <a:r>
              <a:rPr kumimoji="1" lang="en-US" altLang="zh-CN" sz="2800" dirty="0" smtClean="0"/>
              <a:t>Thanks for your attention!</a:t>
            </a:r>
            <a:endParaRPr kumimoji="1" lang="zh-CN" altLang="en-US" sz="2800" dirty="0"/>
          </a:p>
        </p:txBody>
      </p:sp>
      <p:sp>
        <p:nvSpPr>
          <p:cNvPr id="5" name="文本框 4"/>
          <p:cNvSpPr txBox="1"/>
          <p:nvPr/>
        </p:nvSpPr>
        <p:spPr>
          <a:xfrm>
            <a:off x="5700343" y="5714398"/>
            <a:ext cx="3247031" cy="523220"/>
          </a:xfrm>
          <a:prstGeom prst="rect">
            <a:avLst/>
          </a:prstGeom>
          <a:noFill/>
        </p:spPr>
        <p:txBody>
          <a:bodyPr wrap="square" rtlCol="0">
            <a:spAutoFit/>
          </a:bodyPr>
          <a:lstStyle/>
          <a:p>
            <a:r>
              <a:rPr kumimoji="1" lang="en-US" altLang="zh-CN" sz="2800" dirty="0" smtClean="0"/>
              <a:t>Questions?</a:t>
            </a:r>
            <a:endParaRPr kumimoji="1" lang="zh-CN" altLang="en-US" sz="2800" dirty="0"/>
          </a:p>
        </p:txBody>
      </p:sp>
      <p:sp>
        <p:nvSpPr>
          <p:cNvPr id="2" name="页脚占位符 1"/>
          <p:cNvSpPr>
            <a:spLocks noGrp="1"/>
          </p:cNvSpPr>
          <p:nvPr>
            <p:ph type="ftr" sz="quarter" idx="11"/>
          </p:nvPr>
        </p:nvSpPr>
        <p:spPr/>
        <p:txBody>
          <a:bodyPr/>
          <a:lstStyle/>
          <a:p>
            <a:r>
              <a:rPr kumimoji="1" lang="en-US" altLang="zh-CN" smtClean="0"/>
              <a:t>ETSF YRM 2014 Rome</a:t>
            </a:r>
            <a:endParaRPr kumimoji="1" lang="zh-CN" altLang="en-US"/>
          </a:p>
        </p:txBody>
      </p:sp>
      <p:pic>
        <p:nvPicPr>
          <p:cNvPr id="6" name="图片 5" descr="group20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52" y="1042237"/>
            <a:ext cx="8890000" cy="4445000"/>
          </a:xfrm>
          <a:prstGeom prst="rect">
            <a:avLst/>
          </a:prstGeom>
        </p:spPr>
      </p:pic>
    </p:spTree>
    <p:extLst>
      <p:ext uri="{BB962C8B-B14F-4D97-AF65-F5344CB8AC3E}">
        <p14:creationId xmlns:p14="http://schemas.microsoft.com/office/powerpoint/2010/main" val="24183965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817" y="6822"/>
            <a:ext cx="9143183" cy="6573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3600" dirty="0" smtClean="0"/>
              <a:t>Outline</a:t>
            </a:r>
            <a:endParaRPr kumimoji="1" lang="zh-CN" altLang="en-US" sz="3600" dirty="0"/>
          </a:p>
        </p:txBody>
      </p:sp>
      <p:sp>
        <p:nvSpPr>
          <p:cNvPr id="3" name="幻灯片编号占位符 2"/>
          <p:cNvSpPr>
            <a:spLocks noGrp="1"/>
          </p:cNvSpPr>
          <p:nvPr>
            <p:ph type="sldNum" sz="quarter" idx="12"/>
          </p:nvPr>
        </p:nvSpPr>
        <p:spPr/>
        <p:txBody>
          <a:bodyPr/>
          <a:lstStyle/>
          <a:p>
            <a:fld id="{11739D9A-8D01-7E4D-B0C5-C5C66F7E372C}" type="slidenum">
              <a:rPr kumimoji="1" lang="zh-CN" altLang="en-US" smtClean="0"/>
              <a:t>3</a:t>
            </a:fld>
            <a:endParaRPr kumimoji="1" lang="zh-CN" altLang="en-US"/>
          </a:p>
        </p:txBody>
      </p:sp>
      <p:sp>
        <p:nvSpPr>
          <p:cNvPr id="2" name="文本框 1"/>
          <p:cNvSpPr txBox="1"/>
          <p:nvPr/>
        </p:nvSpPr>
        <p:spPr>
          <a:xfrm>
            <a:off x="289393" y="759831"/>
            <a:ext cx="8713930" cy="6217087"/>
          </a:xfrm>
          <a:prstGeom prst="rect">
            <a:avLst/>
          </a:prstGeom>
          <a:noFill/>
          <a:ln>
            <a:noFill/>
          </a:ln>
        </p:spPr>
        <p:txBody>
          <a:bodyPr wrap="square" rtlCol="0">
            <a:spAutoFit/>
          </a:bodyPr>
          <a:lstStyle/>
          <a:p>
            <a:pPr marL="514350" indent="-514350">
              <a:buFont typeface="Arial"/>
              <a:buChar char="•"/>
            </a:pPr>
            <a:r>
              <a:rPr kumimoji="1" lang="en-US" altLang="zh-CN" sz="3200" dirty="0" smtClean="0"/>
              <a:t>Theoretical background</a:t>
            </a:r>
            <a:endParaRPr kumimoji="1" lang="en-US" altLang="zh-CN" dirty="0" smtClean="0"/>
          </a:p>
          <a:p>
            <a:pPr marL="800100" lvl="1" indent="-342900">
              <a:buFont typeface="Wingdings" charset="2"/>
              <a:buChar char="Ø"/>
            </a:pPr>
            <a:r>
              <a:rPr kumimoji="1" lang="en-US" altLang="zh-CN" sz="2000" dirty="0" smtClean="0">
                <a:solidFill>
                  <a:srgbClr val="008000"/>
                </a:solidFill>
              </a:rPr>
              <a:t>One-particle Green’s function and the spectral function</a:t>
            </a:r>
            <a:endParaRPr kumimoji="1" lang="en-US" altLang="zh-CN" sz="2000" dirty="0">
              <a:solidFill>
                <a:srgbClr val="008000"/>
              </a:solidFill>
            </a:endParaRPr>
          </a:p>
          <a:p>
            <a:pPr marL="800100" lvl="1" indent="-342900">
              <a:buFont typeface="Wingdings" charset="2"/>
              <a:buChar char="Ø"/>
            </a:pPr>
            <a:r>
              <a:rPr kumimoji="1" lang="en-US" altLang="zh-CN" sz="2000" dirty="0">
                <a:solidFill>
                  <a:srgbClr val="008000"/>
                </a:solidFill>
              </a:rPr>
              <a:t>GW </a:t>
            </a:r>
            <a:r>
              <a:rPr kumimoji="1" lang="en-US" altLang="zh-CN" sz="2000" dirty="0" smtClean="0">
                <a:solidFill>
                  <a:srgbClr val="008000"/>
                </a:solidFill>
              </a:rPr>
              <a:t>approximation</a:t>
            </a:r>
          </a:p>
          <a:p>
            <a:pPr lvl="1"/>
            <a:r>
              <a:rPr kumimoji="1" lang="en-US" altLang="zh-CN" sz="2000" dirty="0"/>
              <a:t>	</a:t>
            </a:r>
            <a:r>
              <a:rPr lang="en-US" altLang="zh-CN" sz="1600" i="1" dirty="0"/>
              <a:t>Lars </a:t>
            </a:r>
            <a:r>
              <a:rPr lang="en-US" altLang="zh-CN" sz="1600" i="1" dirty="0" err="1"/>
              <a:t>Hedin,Phys</a:t>
            </a:r>
            <a:r>
              <a:rPr lang="en-US" altLang="zh-CN" sz="1600" i="1" dirty="0"/>
              <a:t>. Rev., 139:A796-A823 (1965</a:t>
            </a:r>
            <a:r>
              <a:rPr lang="en-US" altLang="zh-CN" sz="1600" i="1" dirty="0" smtClean="0"/>
              <a:t>)</a:t>
            </a:r>
            <a:endParaRPr kumimoji="1" lang="en-US" altLang="zh-CN" sz="2000" dirty="0"/>
          </a:p>
          <a:p>
            <a:pPr marL="800100" lvl="1" indent="-342900">
              <a:buFont typeface="Wingdings" charset="2"/>
              <a:buChar char="Ø"/>
            </a:pPr>
            <a:r>
              <a:rPr kumimoji="1" lang="en-US" altLang="zh-CN" sz="2000" dirty="0" smtClean="0">
                <a:solidFill>
                  <a:srgbClr val="008000"/>
                </a:solidFill>
              </a:rPr>
              <a:t>The </a:t>
            </a:r>
            <a:r>
              <a:rPr kumimoji="1" lang="en-US" altLang="zh-CN" sz="2000" dirty="0" err="1" smtClean="0">
                <a:solidFill>
                  <a:srgbClr val="008000"/>
                </a:solidFill>
              </a:rPr>
              <a:t>Cumulant</a:t>
            </a:r>
            <a:r>
              <a:rPr kumimoji="1" lang="en-US" altLang="zh-CN" sz="2000" dirty="0" smtClean="0">
                <a:solidFill>
                  <a:srgbClr val="008000"/>
                </a:solidFill>
              </a:rPr>
              <a:t> expansion approximation</a:t>
            </a:r>
          </a:p>
          <a:p>
            <a:r>
              <a:rPr kumimoji="1" lang="en-US" altLang="zh-CN" sz="2000" dirty="0"/>
              <a:t>	</a:t>
            </a:r>
            <a:r>
              <a:rPr kumimoji="1" lang="en-US" altLang="zh-CN" sz="2000" dirty="0" smtClean="0"/>
              <a:t>	</a:t>
            </a:r>
            <a:r>
              <a:rPr lang="en-US" altLang="zh-CN" sz="1600" i="1" dirty="0" smtClean="0"/>
              <a:t>Giovanna </a:t>
            </a:r>
            <a:r>
              <a:rPr lang="en-US" altLang="zh-CN" sz="1600" i="1" dirty="0" err="1"/>
              <a:t>Lani</a:t>
            </a:r>
            <a:r>
              <a:rPr lang="en-US" altLang="zh-CN" sz="1600" i="1" dirty="0"/>
              <a:t>, </a:t>
            </a:r>
            <a:r>
              <a:rPr lang="en-US" altLang="zh-CN" sz="1600" i="1" dirty="0" err="1"/>
              <a:t>Pina</a:t>
            </a:r>
            <a:r>
              <a:rPr lang="en-US" altLang="zh-CN" sz="1600" i="1" dirty="0"/>
              <a:t> </a:t>
            </a:r>
            <a:r>
              <a:rPr lang="en-US" altLang="zh-CN" sz="1600" i="1" dirty="0" err="1"/>
              <a:t>Romaniello</a:t>
            </a:r>
            <a:r>
              <a:rPr lang="en-US" altLang="zh-CN" sz="1600" i="1" dirty="0"/>
              <a:t> et al. New Journal of Physics, 14(1):013056, 2012 </a:t>
            </a:r>
          </a:p>
          <a:p>
            <a:r>
              <a:rPr kumimoji="1" lang="en-US" altLang="zh-CN" sz="1600" i="1" dirty="0" smtClean="0"/>
              <a:t>     		</a:t>
            </a:r>
            <a:r>
              <a:rPr kumimoji="1" lang="en-US" altLang="zh-CN" sz="1600" i="1" dirty="0" err="1" smtClean="0"/>
              <a:t>Matteo</a:t>
            </a:r>
            <a:r>
              <a:rPr kumimoji="1" lang="en-US" altLang="zh-CN" sz="1600" i="1" dirty="0" smtClean="0"/>
              <a:t> </a:t>
            </a:r>
            <a:r>
              <a:rPr kumimoji="1" lang="en-US" altLang="zh-CN" sz="1600" i="1" dirty="0" err="1"/>
              <a:t>Guzzo</a:t>
            </a:r>
            <a:r>
              <a:rPr kumimoji="1" lang="en-US" altLang="zh-CN" sz="1600" i="1" dirty="0"/>
              <a:t>, Giovanna </a:t>
            </a:r>
            <a:r>
              <a:rPr kumimoji="1" lang="en-US" altLang="zh-CN" sz="1600" i="1" dirty="0" err="1"/>
              <a:t>Lani</a:t>
            </a:r>
            <a:r>
              <a:rPr kumimoji="1" lang="en-US" altLang="zh-CN" sz="1600" i="1" dirty="0"/>
              <a:t> et al. PRL.107 166401(2011</a:t>
            </a:r>
            <a:r>
              <a:rPr kumimoji="1" lang="en-US" altLang="zh-CN" sz="1600" i="1" dirty="0" smtClean="0"/>
              <a:t>)</a:t>
            </a:r>
          </a:p>
          <a:p>
            <a:endParaRPr kumimoji="1" lang="en-US" altLang="zh-CN" sz="2000" dirty="0"/>
          </a:p>
          <a:p>
            <a:pPr marL="514350" indent="-514350">
              <a:buFont typeface="Arial"/>
              <a:buChar char="•"/>
            </a:pPr>
            <a:r>
              <a:rPr kumimoji="1" lang="en-US" altLang="zh-CN" sz="3200" dirty="0"/>
              <a:t>Model calculation: one- and two-level electron-boson coupling model </a:t>
            </a:r>
            <a:endParaRPr kumimoji="1" lang="en-US" altLang="zh-CN" sz="2000" dirty="0"/>
          </a:p>
          <a:p>
            <a:pPr marL="800100" lvl="1" indent="-342900">
              <a:buFont typeface="Wingdings" charset="2"/>
              <a:buChar char="Ø"/>
            </a:pPr>
            <a:r>
              <a:rPr kumimoji="1" lang="en-US" altLang="zh-CN" sz="2000" dirty="0" smtClean="0">
                <a:solidFill>
                  <a:srgbClr val="008000"/>
                </a:solidFill>
              </a:rPr>
              <a:t>One-level model: the origin of the </a:t>
            </a:r>
            <a:r>
              <a:rPr kumimoji="1" lang="en-US" altLang="zh-CN" sz="2000" dirty="0" err="1" smtClean="0">
                <a:solidFill>
                  <a:srgbClr val="008000"/>
                </a:solidFill>
              </a:rPr>
              <a:t>cumulant</a:t>
            </a:r>
            <a:endParaRPr kumimoji="1" lang="en-US" altLang="zh-CN" sz="2000" dirty="0" smtClean="0">
              <a:solidFill>
                <a:srgbClr val="008000"/>
              </a:solidFill>
            </a:endParaRPr>
          </a:p>
          <a:p>
            <a:pPr lvl="1"/>
            <a:r>
              <a:rPr kumimoji="1" lang="en-US" altLang="zh-CN" sz="2000" dirty="0"/>
              <a:t>	</a:t>
            </a:r>
            <a:r>
              <a:rPr kumimoji="1" lang="en-US" altLang="zh-CN" sz="1600" i="1" dirty="0"/>
              <a:t>D. </a:t>
            </a:r>
            <a:r>
              <a:rPr kumimoji="1" lang="en-US" altLang="zh-CN" sz="1600" i="1" dirty="0" err="1"/>
              <a:t>Langreth</a:t>
            </a:r>
            <a:r>
              <a:rPr kumimoji="1" lang="en-US" altLang="zh-CN" sz="1600" i="1" dirty="0"/>
              <a:t>, Phys. Rev. B 1, 471, (1970</a:t>
            </a:r>
            <a:r>
              <a:rPr kumimoji="1" lang="en-US" altLang="zh-CN" sz="1600" i="1" dirty="0" smtClean="0"/>
              <a:t>)</a:t>
            </a:r>
          </a:p>
          <a:p>
            <a:pPr marL="800100" lvl="1" indent="-342900">
              <a:buFont typeface="Wingdings" charset="2"/>
              <a:buChar char="Ø"/>
            </a:pPr>
            <a:r>
              <a:rPr kumimoji="1" lang="en-US" altLang="zh-CN" sz="2000" dirty="0" smtClean="0">
                <a:solidFill>
                  <a:srgbClr val="008000"/>
                </a:solidFill>
              </a:rPr>
              <a:t>Two-level model: the coupling effect between levels</a:t>
            </a:r>
          </a:p>
          <a:p>
            <a:pPr lvl="1"/>
            <a:r>
              <a:rPr kumimoji="1" lang="en-US" altLang="zh-CN" sz="1600" i="1" dirty="0" smtClean="0"/>
              <a:t>	O</a:t>
            </a:r>
            <a:r>
              <a:rPr kumimoji="1" lang="en-US" altLang="zh-CN" sz="1600" i="1" dirty="0"/>
              <a:t>. </a:t>
            </a:r>
            <a:r>
              <a:rPr kumimoji="1" lang="en-US" altLang="zh-CN" sz="1600" i="1" dirty="0" err="1"/>
              <a:t>Gunnarsson</a:t>
            </a:r>
            <a:r>
              <a:rPr kumimoji="1" lang="en-US" altLang="zh-CN" sz="1600" i="1" dirty="0"/>
              <a:t>, Phys. Rev. B 50, 10462, (1994</a:t>
            </a:r>
            <a:r>
              <a:rPr kumimoji="1" lang="en-US" altLang="zh-CN" sz="1600" i="1" dirty="0" smtClean="0"/>
              <a:t>)</a:t>
            </a:r>
          </a:p>
          <a:p>
            <a:pPr lvl="1"/>
            <a:endParaRPr kumimoji="1" lang="en-US" altLang="zh-CN" sz="2000" dirty="0"/>
          </a:p>
          <a:p>
            <a:pPr marL="514350" indent="-514350">
              <a:buFont typeface="Arial"/>
              <a:buChar char="•"/>
            </a:pPr>
            <a:r>
              <a:rPr kumimoji="1" lang="en-US" altLang="zh-CN" sz="3200" dirty="0" smtClean="0"/>
              <a:t>Full </a:t>
            </a:r>
            <a:r>
              <a:rPr kumimoji="1" lang="en-US" altLang="zh-CN" sz="3200" dirty="0"/>
              <a:t>functional differential equation </a:t>
            </a:r>
            <a:r>
              <a:rPr kumimoji="1" lang="en-US" altLang="zh-CN" sz="3200" dirty="0" smtClean="0"/>
              <a:t>calculation</a:t>
            </a:r>
          </a:p>
          <a:p>
            <a:pPr marL="800100" lvl="1" indent="-342900">
              <a:buFont typeface="Wingdings" charset="2"/>
              <a:buChar char="Ø"/>
            </a:pPr>
            <a:r>
              <a:rPr kumimoji="1" lang="en-US" altLang="zh-CN" sz="2000" dirty="0" smtClean="0">
                <a:solidFill>
                  <a:srgbClr val="008000"/>
                </a:solidFill>
              </a:rPr>
              <a:t>Go beyond the decoupling approximation</a:t>
            </a:r>
          </a:p>
          <a:p>
            <a:r>
              <a:rPr kumimoji="1" lang="en-US" altLang="zh-CN" dirty="0" smtClean="0"/>
              <a:t> </a:t>
            </a:r>
          </a:p>
        </p:txBody>
      </p:sp>
      <p:sp>
        <p:nvSpPr>
          <p:cNvPr id="4" name="页脚占位符 3"/>
          <p:cNvSpPr>
            <a:spLocks noGrp="1"/>
          </p:cNvSpPr>
          <p:nvPr>
            <p:ph type="ftr" sz="quarter" idx="11"/>
          </p:nvPr>
        </p:nvSpPr>
        <p:spPr/>
        <p:txBody>
          <a:bodyPr/>
          <a:lstStyle/>
          <a:p>
            <a:r>
              <a:rPr kumimoji="1" lang="en-US" altLang="zh-CN" smtClean="0"/>
              <a:t>ETSF YRM 2014 Rome</a:t>
            </a:r>
            <a:endParaRPr kumimoji="1" lang="zh-CN" altLang="en-US"/>
          </a:p>
        </p:txBody>
      </p:sp>
    </p:spTree>
    <p:extLst>
      <p:ext uri="{BB962C8B-B14F-4D97-AF65-F5344CB8AC3E}">
        <p14:creationId xmlns:p14="http://schemas.microsoft.com/office/powerpoint/2010/main" val="184565658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817" y="6822"/>
            <a:ext cx="9143183" cy="6573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3600" dirty="0" smtClean="0"/>
              <a:t>Outline</a:t>
            </a:r>
            <a:endParaRPr kumimoji="1" lang="zh-CN" altLang="en-US" sz="3600" dirty="0"/>
          </a:p>
        </p:txBody>
      </p:sp>
      <p:sp>
        <p:nvSpPr>
          <p:cNvPr id="3" name="幻灯片编号占位符 2"/>
          <p:cNvSpPr>
            <a:spLocks noGrp="1"/>
          </p:cNvSpPr>
          <p:nvPr>
            <p:ph type="sldNum" sz="quarter" idx="12"/>
          </p:nvPr>
        </p:nvSpPr>
        <p:spPr/>
        <p:txBody>
          <a:bodyPr/>
          <a:lstStyle/>
          <a:p>
            <a:fld id="{11739D9A-8D01-7E4D-B0C5-C5C66F7E372C}" type="slidenum">
              <a:rPr kumimoji="1" lang="zh-CN" altLang="en-US" smtClean="0"/>
              <a:t>4</a:t>
            </a:fld>
            <a:endParaRPr kumimoji="1" lang="zh-CN" altLang="en-US"/>
          </a:p>
        </p:txBody>
      </p:sp>
      <p:sp>
        <p:nvSpPr>
          <p:cNvPr id="2" name="文本框 1"/>
          <p:cNvSpPr txBox="1"/>
          <p:nvPr/>
        </p:nvSpPr>
        <p:spPr>
          <a:xfrm>
            <a:off x="289393" y="889701"/>
            <a:ext cx="8713930" cy="5909310"/>
          </a:xfrm>
          <a:prstGeom prst="rect">
            <a:avLst/>
          </a:prstGeom>
          <a:noFill/>
        </p:spPr>
        <p:txBody>
          <a:bodyPr wrap="square" rtlCol="0">
            <a:spAutoFit/>
          </a:bodyPr>
          <a:lstStyle/>
          <a:p>
            <a:pPr marL="514350" indent="-514350">
              <a:buFont typeface="Arial"/>
              <a:buChar char="•"/>
            </a:pPr>
            <a:r>
              <a:rPr kumimoji="1" lang="en-US" altLang="zh-CN" sz="3200" dirty="0" smtClean="0">
                <a:solidFill>
                  <a:srgbClr val="FF0000"/>
                </a:solidFill>
              </a:rPr>
              <a:t>Theoretical background</a:t>
            </a:r>
            <a:endParaRPr kumimoji="1" lang="en-US" altLang="zh-CN" dirty="0" smtClean="0">
              <a:solidFill>
                <a:srgbClr val="FF0000"/>
              </a:solidFill>
            </a:endParaRPr>
          </a:p>
          <a:p>
            <a:pPr marL="800100" lvl="1" indent="-342900">
              <a:buFont typeface="Wingdings" charset="2"/>
              <a:buChar char="Ø"/>
            </a:pPr>
            <a:r>
              <a:rPr kumimoji="1" lang="en-US" altLang="zh-CN" sz="2000" dirty="0" smtClean="0"/>
              <a:t>One-particle Green’s </a:t>
            </a:r>
            <a:r>
              <a:rPr kumimoji="1" lang="en-US" altLang="zh-CN" sz="2000" dirty="0"/>
              <a:t>function</a:t>
            </a:r>
          </a:p>
          <a:p>
            <a:pPr marL="800100" lvl="1" indent="-342900">
              <a:buFont typeface="Wingdings" charset="2"/>
              <a:buChar char="Ø"/>
            </a:pPr>
            <a:r>
              <a:rPr kumimoji="1" lang="en-US" altLang="zh-CN" sz="2000" dirty="0"/>
              <a:t>GW a</a:t>
            </a:r>
            <a:r>
              <a:rPr kumimoji="1" lang="en-US" altLang="zh-CN" sz="2000" dirty="0" smtClean="0"/>
              <a:t>pproximation</a:t>
            </a:r>
            <a:endParaRPr kumimoji="1" lang="en-US" altLang="zh-CN" sz="2000" dirty="0"/>
          </a:p>
          <a:p>
            <a:pPr marL="800100" lvl="1" indent="-342900">
              <a:buFont typeface="Wingdings" charset="2"/>
              <a:buChar char="Ø"/>
            </a:pPr>
            <a:r>
              <a:rPr kumimoji="1" lang="en-US" altLang="zh-CN" sz="2000" dirty="0" smtClean="0"/>
              <a:t>The </a:t>
            </a:r>
            <a:r>
              <a:rPr kumimoji="1" lang="en-US" altLang="zh-CN" sz="2000" dirty="0" err="1" smtClean="0"/>
              <a:t>Cumulant</a:t>
            </a:r>
            <a:r>
              <a:rPr kumimoji="1" lang="en-US" altLang="zh-CN" sz="2000" dirty="0" smtClean="0"/>
              <a:t> expansion approximation</a:t>
            </a:r>
          </a:p>
          <a:p>
            <a:r>
              <a:rPr kumimoji="1" lang="en-US" altLang="zh-CN" sz="2000" dirty="0"/>
              <a:t>	</a:t>
            </a:r>
            <a:r>
              <a:rPr kumimoji="1" lang="en-US" altLang="zh-CN" sz="2000" dirty="0" smtClean="0"/>
              <a:t>	</a:t>
            </a:r>
            <a:r>
              <a:rPr lang="en-US" altLang="zh-CN" sz="1600" i="1" dirty="0" smtClean="0"/>
              <a:t>Giovanna </a:t>
            </a:r>
            <a:r>
              <a:rPr lang="en-US" altLang="zh-CN" sz="1600" i="1" dirty="0" err="1"/>
              <a:t>Lani</a:t>
            </a:r>
            <a:r>
              <a:rPr lang="en-US" altLang="zh-CN" sz="1600" i="1" dirty="0"/>
              <a:t>, </a:t>
            </a:r>
            <a:r>
              <a:rPr lang="en-US" altLang="zh-CN" sz="1600" i="1" dirty="0" err="1"/>
              <a:t>Pina</a:t>
            </a:r>
            <a:r>
              <a:rPr lang="en-US" altLang="zh-CN" sz="1600" i="1" dirty="0"/>
              <a:t> </a:t>
            </a:r>
            <a:r>
              <a:rPr lang="en-US" altLang="zh-CN" sz="1600" i="1" dirty="0" err="1"/>
              <a:t>Romaniello</a:t>
            </a:r>
            <a:r>
              <a:rPr lang="en-US" altLang="zh-CN" sz="1600" i="1" dirty="0"/>
              <a:t> et al. New Journal of Physics, 14(1):013056, 2012 </a:t>
            </a:r>
          </a:p>
          <a:p>
            <a:r>
              <a:rPr kumimoji="1" lang="en-US" altLang="zh-CN" sz="1600" i="1" dirty="0" smtClean="0"/>
              <a:t>     		</a:t>
            </a:r>
            <a:r>
              <a:rPr kumimoji="1" lang="en-US" altLang="zh-CN" sz="1600" i="1" dirty="0" err="1" smtClean="0"/>
              <a:t>Matteo</a:t>
            </a:r>
            <a:r>
              <a:rPr kumimoji="1" lang="en-US" altLang="zh-CN" sz="1600" i="1" dirty="0" smtClean="0"/>
              <a:t> </a:t>
            </a:r>
            <a:r>
              <a:rPr kumimoji="1" lang="en-US" altLang="zh-CN" sz="1600" i="1" dirty="0" err="1"/>
              <a:t>Guzzo</a:t>
            </a:r>
            <a:r>
              <a:rPr kumimoji="1" lang="en-US" altLang="zh-CN" sz="1600" i="1" dirty="0"/>
              <a:t>, Giovanna </a:t>
            </a:r>
            <a:r>
              <a:rPr kumimoji="1" lang="en-US" altLang="zh-CN" sz="1600" i="1" dirty="0" err="1"/>
              <a:t>Lani</a:t>
            </a:r>
            <a:r>
              <a:rPr kumimoji="1" lang="en-US" altLang="zh-CN" sz="1600" i="1" dirty="0"/>
              <a:t> et al. PRL.107 166401(2011</a:t>
            </a:r>
            <a:r>
              <a:rPr kumimoji="1" lang="en-US" altLang="zh-CN" sz="1600" i="1" dirty="0" smtClean="0"/>
              <a:t>)</a:t>
            </a:r>
          </a:p>
          <a:p>
            <a:endParaRPr kumimoji="1" lang="en-US" altLang="zh-CN" sz="2000" dirty="0"/>
          </a:p>
          <a:p>
            <a:pPr marL="514350" indent="-514350">
              <a:buFont typeface="Arial"/>
              <a:buChar char="•"/>
            </a:pPr>
            <a:r>
              <a:rPr kumimoji="1" lang="en-US" altLang="zh-CN" sz="3200" dirty="0">
                <a:solidFill>
                  <a:schemeClr val="bg1">
                    <a:lumMod val="65000"/>
                  </a:schemeClr>
                </a:solidFill>
              </a:rPr>
              <a:t>Model calculation: one- and two-level electron-boson coupling model </a:t>
            </a:r>
            <a:endParaRPr kumimoji="1" lang="en-US" altLang="zh-CN" sz="2000" dirty="0">
              <a:solidFill>
                <a:schemeClr val="bg1">
                  <a:lumMod val="65000"/>
                </a:schemeClr>
              </a:solidFill>
            </a:endParaRPr>
          </a:p>
          <a:p>
            <a:pPr marL="800100" lvl="1" indent="-342900">
              <a:buFont typeface="Wingdings" charset="2"/>
              <a:buChar char="Ø"/>
            </a:pPr>
            <a:r>
              <a:rPr kumimoji="1" lang="en-US" altLang="zh-CN" sz="2000" dirty="0" smtClean="0">
                <a:solidFill>
                  <a:schemeClr val="bg1">
                    <a:lumMod val="65000"/>
                  </a:schemeClr>
                </a:solidFill>
              </a:rPr>
              <a:t>One-level model: the origin of the </a:t>
            </a:r>
            <a:r>
              <a:rPr kumimoji="1" lang="en-US" altLang="zh-CN" sz="2000" dirty="0" err="1" smtClean="0">
                <a:solidFill>
                  <a:schemeClr val="bg1">
                    <a:lumMod val="65000"/>
                  </a:schemeClr>
                </a:solidFill>
              </a:rPr>
              <a:t>cumulant</a:t>
            </a:r>
            <a:endParaRPr kumimoji="1" lang="en-US" altLang="zh-CN" sz="2000" dirty="0" smtClean="0">
              <a:solidFill>
                <a:schemeClr val="bg1">
                  <a:lumMod val="65000"/>
                </a:schemeClr>
              </a:solidFill>
            </a:endParaRPr>
          </a:p>
          <a:p>
            <a:pPr lvl="1"/>
            <a:r>
              <a:rPr kumimoji="1" lang="en-US" altLang="zh-CN" sz="2000" dirty="0">
                <a:solidFill>
                  <a:schemeClr val="bg1">
                    <a:lumMod val="65000"/>
                  </a:schemeClr>
                </a:solidFill>
              </a:rPr>
              <a:t>	</a:t>
            </a:r>
            <a:r>
              <a:rPr kumimoji="1" lang="en-US" altLang="zh-CN" sz="1600" i="1" dirty="0">
                <a:solidFill>
                  <a:schemeClr val="bg1">
                    <a:lumMod val="65000"/>
                  </a:schemeClr>
                </a:solidFill>
              </a:rPr>
              <a:t>D. </a:t>
            </a:r>
            <a:r>
              <a:rPr kumimoji="1" lang="en-US" altLang="zh-CN" sz="1600" i="1" dirty="0" err="1">
                <a:solidFill>
                  <a:schemeClr val="bg1">
                    <a:lumMod val="65000"/>
                  </a:schemeClr>
                </a:solidFill>
              </a:rPr>
              <a:t>Langreth</a:t>
            </a:r>
            <a:r>
              <a:rPr kumimoji="1" lang="en-US" altLang="zh-CN" sz="1600" i="1" dirty="0">
                <a:solidFill>
                  <a:schemeClr val="bg1">
                    <a:lumMod val="65000"/>
                  </a:schemeClr>
                </a:solidFill>
              </a:rPr>
              <a:t>, Phys. Rev. B 1, 471, (1970</a:t>
            </a:r>
            <a:r>
              <a:rPr kumimoji="1" lang="en-US" altLang="zh-CN" sz="1600" i="1" dirty="0" smtClean="0">
                <a:solidFill>
                  <a:schemeClr val="bg1">
                    <a:lumMod val="65000"/>
                  </a:schemeClr>
                </a:solidFill>
              </a:rPr>
              <a:t>)</a:t>
            </a:r>
          </a:p>
          <a:p>
            <a:pPr marL="800100" lvl="1" indent="-342900">
              <a:buFont typeface="Wingdings" charset="2"/>
              <a:buChar char="Ø"/>
            </a:pPr>
            <a:r>
              <a:rPr kumimoji="1" lang="en-US" altLang="zh-CN" sz="2000" dirty="0" smtClean="0">
                <a:solidFill>
                  <a:schemeClr val="bg1">
                    <a:lumMod val="65000"/>
                  </a:schemeClr>
                </a:solidFill>
              </a:rPr>
              <a:t>Two-level model: the coupling effect between levels</a:t>
            </a:r>
          </a:p>
          <a:p>
            <a:pPr lvl="1"/>
            <a:r>
              <a:rPr kumimoji="1" lang="en-US" altLang="zh-CN" sz="1600" i="1" dirty="0" smtClean="0">
                <a:solidFill>
                  <a:schemeClr val="bg1">
                    <a:lumMod val="65000"/>
                  </a:schemeClr>
                </a:solidFill>
              </a:rPr>
              <a:t>	O</a:t>
            </a:r>
            <a:r>
              <a:rPr kumimoji="1" lang="en-US" altLang="zh-CN" sz="1600" i="1" dirty="0">
                <a:solidFill>
                  <a:schemeClr val="bg1">
                    <a:lumMod val="65000"/>
                  </a:schemeClr>
                </a:solidFill>
              </a:rPr>
              <a:t>. </a:t>
            </a:r>
            <a:r>
              <a:rPr kumimoji="1" lang="en-US" altLang="zh-CN" sz="1600" i="1" dirty="0" err="1">
                <a:solidFill>
                  <a:schemeClr val="bg1">
                    <a:lumMod val="65000"/>
                  </a:schemeClr>
                </a:solidFill>
              </a:rPr>
              <a:t>Gunnarsson</a:t>
            </a:r>
            <a:r>
              <a:rPr kumimoji="1" lang="en-US" altLang="zh-CN" sz="1600" i="1" dirty="0">
                <a:solidFill>
                  <a:schemeClr val="bg1">
                    <a:lumMod val="65000"/>
                  </a:schemeClr>
                </a:solidFill>
              </a:rPr>
              <a:t>, Phys. Rev. B 50, 10462, (1994</a:t>
            </a:r>
            <a:r>
              <a:rPr kumimoji="1" lang="en-US" altLang="zh-CN" sz="1600" i="1" dirty="0" smtClean="0">
                <a:solidFill>
                  <a:schemeClr val="bg1">
                    <a:lumMod val="65000"/>
                  </a:schemeClr>
                </a:solidFill>
              </a:rPr>
              <a:t>)</a:t>
            </a:r>
          </a:p>
          <a:p>
            <a:pPr lvl="1"/>
            <a:endParaRPr kumimoji="1" lang="en-US" altLang="zh-CN" sz="2000" dirty="0">
              <a:solidFill>
                <a:schemeClr val="bg1">
                  <a:lumMod val="65000"/>
                </a:schemeClr>
              </a:solidFill>
            </a:endParaRPr>
          </a:p>
          <a:p>
            <a:pPr marL="514350" indent="-514350">
              <a:buFont typeface="Arial"/>
              <a:buChar char="•"/>
            </a:pPr>
            <a:r>
              <a:rPr kumimoji="1" lang="en-US" altLang="zh-CN" sz="3200" dirty="0" smtClean="0">
                <a:solidFill>
                  <a:schemeClr val="bg1">
                    <a:lumMod val="65000"/>
                  </a:schemeClr>
                </a:solidFill>
              </a:rPr>
              <a:t>Full </a:t>
            </a:r>
            <a:r>
              <a:rPr kumimoji="1" lang="en-US" altLang="zh-CN" sz="3200" dirty="0">
                <a:solidFill>
                  <a:schemeClr val="bg1">
                    <a:lumMod val="65000"/>
                  </a:schemeClr>
                </a:solidFill>
              </a:rPr>
              <a:t>functional differential equation </a:t>
            </a:r>
            <a:r>
              <a:rPr kumimoji="1" lang="en-US" altLang="zh-CN" sz="3200" dirty="0" smtClean="0">
                <a:solidFill>
                  <a:schemeClr val="bg1">
                    <a:lumMod val="65000"/>
                  </a:schemeClr>
                </a:solidFill>
              </a:rPr>
              <a:t>calculation</a:t>
            </a:r>
          </a:p>
          <a:p>
            <a:pPr marL="800100" lvl="1" indent="-342900">
              <a:buFont typeface="Wingdings" charset="2"/>
              <a:buChar char="Ø"/>
            </a:pPr>
            <a:r>
              <a:rPr kumimoji="1" lang="en-US" altLang="zh-CN" sz="2000" dirty="0" smtClean="0">
                <a:solidFill>
                  <a:schemeClr val="bg1">
                    <a:lumMod val="65000"/>
                  </a:schemeClr>
                </a:solidFill>
              </a:rPr>
              <a:t>Go beyond the decoupling approximation</a:t>
            </a:r>
          </a:p>
          <a:p>
            <a:r>
              <a:rPr kumimoji="1" lang="en-US" altLang="zh-CN" dirty="0" smtClean="0">
                <a:solidFill>
                  <a:schemeClr val="bg1">
                    <a:lumMod val="65000"/>
                  </a:schemeClr>
                </a:solidFill>
              </a:rPr>
              <a:t> </a:t>
            </a:r>
          </a:p>
        </p:txBody>
      </p:sp>
      <p:sp>
        <p:nvSpPr>
          <p:cNvPr id="4" name="页脚占位符 3"/>
          <p:cNvSpPr>
            <a:spLocks noGrp="1"/>
          </p:cNvSpPr>
          <p:nvPr>
            <p:ph type="ftr" sz="quarter" idx="11"/>
          </p:nvPr>
        </p:nvSpPr>
        <p:spPr/>
        <p:txBody>
          <a:bodyPr/>
          <a:lstStyle/>
          <a:p>
            <a:r>
              <a:rPr kumimoji="1" lang="en-US" altLang="zh-CN" smtClean="0"/>
              <a:t>ETSF YRM 2014 Rome</a:t>
            </a:r>
            <a:endParaRPr kumimoji="1" lang="zh-CN" altLang="en-US"/>
          </a:p>
        </p:txBody>
      </p:sp>
    </p:spTree>
    <p:extLst>
      <p:ext uri="{BB962C8B-B14F-4D97-AF65-F5344CB8AC3E}">
        <p14:creationId xmlns:p14="http://schemas.microsoft.com/office/powerpoint/2010/main" val="68388399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817" y="6822"/>
            <a:ext cx="9143183" cy="6573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400" dirty="0" smtClean="0"/>
              <a:t>One-particle Green’s function</a:t>
            </a:r>
            <a:endParaRPr kumimoji="1" lang="zh-CN" altLang="en-US" sz="2400" dirty="0"/>
          </a:p>
        </p:txBody>
      </p:sp>
      <p:sp>
        <p:nvSpPr>
          <p:cNvPr id="3" name="幻灯片编号占位符 2"/>
          <p:cNvSpPr>
            <a:spLocks noGrp="1"/>
          </p:cNvSpPr>
          <p:nvPr>
            <p:ph type="sldNum" sz="quarter" idx="12"/>
          </p:nvPr>
        </p:nvSpPr>
        <p:spPr/>
        <p:txBody>
          <a:bodyPr/>
          <a:lstStyle/>
          <a:p>
            <a:fld id="{11739D9A-8D01-7E4D-B0C5-C5C66F7E372C}" type="slidenum">
              <a:rPr kumimoji="1" lang="zh-CN" altLang="en-US" smtClean="0"/>
              <a:t>5</a:t>
            </a:fld>
            <a:endParaRPr kumimoji="1" lang="zh-CN" altLang="en-US"/>
          </a:p>
        </p:txBody>
      </p:sp>
      <p:sp>
        <p:nvSpPr>
          <p:cNvPr id="8" name="文本框 7"/>
          <p:cNvSpPr txBox="1"/>
          <p:nvPr/>
        </p:nvSpPr>
        <p:spPr>
          <a:xfrm>
            <a:off x="867156" y="1083201"/>
            <a:ext cx="7654433" cy="400110"/>
          </a:xfrm>
          <a:prstGeom prst="rect">
            <a:avLst/>
          </a:prstGeom>
          <a:noFill/>
        </p:spPr>
        <p:txBody>
          <a:bodyPr wrap="square" rtlCol="0">
            <a:spAutoFit/>
          </a:bodyPr>
          <a:lstStyle/>
          <a:p>
            <a:r>
              <a:rPr kumimoji="1" lang="en-US" altLang="zh-CN" sz="2000" dirty="0" smtClean="0"/>
              <a:t>The probability amplitude for one particle at (1) propagating to (2) </a:t>
            </a:r>
            <a:endParaRPr kumimoji="1" lang="zh-CN" altLang="en-US" sz="2000" dirty="0"/>
          </a:p>
        </p:txBody>
      </p:sp>
      <p:pic>
        <p:nvPicPr>
          <p:cNvPr id="2" name="图片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396" y="4005591"/>
            <a:ext cx="4494216" cy="413647"/>
          </a:xfrm>
          <a:prstGeom prst="rect">
            <a:avLst/>
          </a:prstGeom>
        </p:spPr>
      </p:pic>
      <p:sp>
        <p:nvSpPr>
          <p:cNvPr id="4" name="矩形 3"/>
          <p:cNvSpPr/>
          <p:nvPr/>
        </p:nvSpPr>
        <p:spPr>
          <a:xfrm>
            <a:off x="2715581" y="1953946"/>
            <a:ext cx="3837619" cy="1884161"/>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 name="同心圆 4"/>
          <p:cNvSpPr/>
          <p:nvPr/>
        </p:nvSpPr>
        <p:spPr>
          <a:xfrm>
            <a:off x="3307330" y="2930922"/>
            <a:ext cx="237235" cy="251221"/>
          </a:xfrm>
          <a:prstGeom prst="donu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tx1"/>
              </a:solidFill>
            </a:endParaRPr>
          </a:p>
        </p:txBody>
      </p:sp>
      <p:sp>
        <p:nvSpPr>
          <p:cNvPr id="11" name="同心圆 10"/>
          <p:cNvSpPr/>
          <p:nvPr/>
        </p:nvSpPr>
        <p:spPr>
          <a:xfrm>
            <a:off x="5371562" y="2343611"/>
            <a:ext cx="237235" cy="251221"/>
          </a:xfrm>
          <a:prstGeom prst="donu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chemeClr val="tx1"/>
              </a:solidFill>
            </a:endParaRPr>
          </a:p>
        </p:txBody>
      </p:sp>
      <p:cxnSp>
        <p:nvCxnSpPr>
          <p:cNvPr id="9" name="曲线连接符 8"/>
          <p:cNvCxnSpPr/>
          <p:nvPr/>
        </p:nvCxnSpPr>
        <p:spPr>
          <a:xfrm flipV="1">
            <a:off x="3614340" y="2442432"/>
            <a:ext cx="1674597" cy="572230"/>
          </a:xfrm>
          <a:prstGeom prst="curvedConnector3">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3" name="曲线连接符 12"/>
          <p:cNvCxnSpPr/>
          <p:nvPr/>
        </p:nvCxnSpPr>
        <p:spPr>
          <a:xfrm>
            <a:off x="2025566" y="2343611"/>
            <a:ext cx="1281764" cy="587311"/>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曲线连接符 14"/>
          <p:cNvCxnSpPr/>
          <p:nvPr/>
        </p:nvCxnSpPr>
        <p:spPr>
          <a:xfrm flipV="1">
            <a:off x="5608797" y="1668043"/>
            <a:ext cx="1117503" cy="675568"/>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文本框 15"/>
          <p:cNvSpPr txBox="1"/>
          <p:nvPr/>
        </p:nvSpPr>
        <p:spPr>
          <a:xfrm>
            <a:off x="3028230" y="3237966"/>
            <a:ext cx="851254" cy="369332"/>
          </a:xfrm>
          <a:prstGeom prst="rect">
            <a:avLst/>
          </a:prstGeom>
          <a:noFill/>
        </p:spPr>
        <p:txBody>
          <a:bodyPr wrap="square" rtlCol="0">
            <a:spAutoFit/>
          </a:bodyPr>
          <a:lstStyle/>
          <a:p>
            <a:r>
              <a:rPr kumimoji="1" lang="en-US" altLang="zh-CN" dirty="0" smtClean="0"/>
              <a:t>    (1)</a:t>
            </a:r>
            <a:endParaRPr kumimoji="1" lang="zh-CN" altLang="en-US" dirty="0"/>
          </a:p>
        </p:txBody>
      </p:sp>
      <p:sp>
        <p:nvSpPr>
          <p:cNvPr id="17" name="文本框 16"/>
          <p:cNvSpPr txBox="1"/>
          <p:nvPr/>
        </p:nvSpPr>
        <p:spPr>
          <a:xfrm>
            <a:off x="5371562" y="2651782"/>
            <a:ext cx="711704" cy="369332"/>
          </a:xfrm>
          <a:prstGeom prst="rect">
            <a:avLst/>
          </a:prstGeom>
          <a:noFill/>
        </p:spPr>
        <p:txBody>
          <a:bodyPr wrap="square" rtlCol="0">
            <a:spAutoFit/>
          </a:bodyPr>
          <a:lstStyle/>
          <a:p>
            <a:r>
              <a:rPr kumimoji="1" lang="en-US" altLang="zh-CN" dirty="0" smtClean="0"/>
              <a:t>(2)</a:t>
            </a:r>
            <a:endParaRPr kumimoji="1" lang="zh-CN" altLang="en-US" dirty="0"/>
          </a:p>
        </p:txBody>
      </p:sp>
      <p:pic>
        <p:nvPicPr>
          <p:cNvPr id="18" name="图片 1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585" y="4876613"/>
            <a:ext cx="6021549" cy="1378727"/>
          </a:xfrm>
          <a:prstGeom prst="rect">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pic>
      <p:sp>
        <p:nvSpPr>
          <p:cNvPr id="19" name="文本框 18"/>
          <p:cNvSpPr txBox="1"/>
          <p:nvPr/>
        </p:nvSpPr>
        <p:spPr>
          <a:xfrm>
            <a:off x="6858565" y="5396932"/>
            <a:ext cx="2222412" cy="369332"/>
          </a:xfrm>
          <a:prstGeom prst="rect">
            <a:avLst/>
          </a:prstGeom>
          <a:noFill/>
        </p:spPr>
        <p:txBody>
          <a:bodyPr wrap="square" rtlCol="0">
            <a:spAutoFit/>
          </a:bodyPr>
          <a:lstStyle/>
          <a:p>
            <a:r>
              <a:rPr kumimoji="1" lang="en-US" altLang="zh-CN" dirty="0" smtClean="0"/>
              <a:t>Electron propagator</a:t>
            </a:r>
            <a:endParaRPr kumimoji="1" lang="zh-CN" altLang="en-US" dirty="0"/>
          </a:p>
        </p:txBody>
      </p:sp>
      <p:sp>
        <p:nvSpPr>
          <p:cNvPr id="21" name="文本框 20"/>
          <p:cNvSpPr txBox="1"/>
          <p:nvPr/>
        </p:nvSpPr>
        <p:spPr>
          <a:xfrm>
            <a:off x="6829703" y="5886008"/>
            <a:ext cx="2222412" cy="369332"/>
          </a:xfrm>
          <a:prstGeom prst="rect">
            <a:avLst/>
          </a:prstGeom>
          <a:noFill/>
        </p:spPr>
        <p:txBody>
          <a:bodyPr wrap="square" rtlCol="0">
            <a:spAutoFit/>
          </a:bodyPr>
          <a:lstStyle/>
          <a:p>
            <a:r>
              <a:rPr kumimoji="1" lang="en-US" altLang="zh-CN" dirty="0" smtClean="0"/>
              <a:t>Hole propagator</a:t>
            </a:r>
            <a:endParaRPr kumimoji="1" lang="zh-CN" altLang="en-US" dirty="0"/>
          </a:p>
        </p:txBody>
      </p:sp>
      <p:sp>
        <p:nvSpPr>
          <p:cNvPr id="6" name="页脚占位符 5"/>
          <p:cNvSpPr>
            <a:spLocks noGrp="1"/>
          </p:cNvSpPr>
          <p:nvPr>
            <p:ph type="ftr" sz="quarter" idx="11"/>
          </p:nvPr>
        </p:nvSpPr>
        <p:spPr/>
        <p:txBody>
          <a:bodyPr/>
          <a:lstStyle/>
          <a:p>
            <a:r>
              <a:rPr kumimoji="1" lang="en-US" altLang="zh-CN" smtClean="0"/>
              <a:t>ETSF YRM 2014 Rome</a:t>
            </a:r>
            <a:endParaRPr kumimoji="1" lang="zh-CN" altLang="en-US"/>
          </a:p>
        </p:txBody>
      </p:sp>
    </p:spTree>
    <p:extLst>
      <p:ext uri="{BB962C8B-B14F-4D97-AF65-F5344CB8AC3E}">
        <p14:creationId xmlns:p14="http://schemas.microsoft.com/office/powerpoint/2010/main" val="26003159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817" y="0"/>
            <a:ext cx="9143183" cy="6573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400" dirty="0" smtClean="0"/>
              <a:t>The spectral function</a:t>
            </a:r>
            <a:endParaRPr kumimoji="1" lang="zh-CN" altLang="en-US" sz="2400" dirty="0"/>
          </a:p>
        </p:txBody>
      </p:sp>
      <p:sp>
        <p:nvSpPr>
          <p:cNvPr id="3" name="幻灯片编号占位符 2"/>
          <p:cNvSpPr>
            <a:spLocks noGrp="1"/>
          </p:cNvSpPr>
          <p:nvPr>
            <p:ph type="sldNum" sz="quarter" idx="12"/>
          </p:nvPr>
        </p:nvSpPr>
        <p:spPr/>
        <p:txBody>
          <a:bodyPr/>
          <a:lstStyle/>
          <a:p>
            <a:fld id="{11739D9A-8D01-7E4D-B0C5-C5C66F7E372C}" type="slidenum">
              <a:rPr kumimoji="1" lang="zh-CN" altLang="en-US" smtClean="0"/>
              <a:t>6</a:t>
            </a:fld>
            <a:endParaRPr kumimoji="1" lang="zh-CN" altLang="en-US"/>
          </a:p>
        </p:txBody>
      </p:sp>
      <p:pic>
        <p:nvPicPr>
          <p:cNvPr id="2" name="图片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8172" y="1306559"/>
            <a:ext cx="4106953" cy="666480"/>
          </a:xfrm>
          <a:prstGeom prst="rect">
            <a:avLst/>
          </a:prstGeom>
        </p:spPr>
      </p:pic>
      <p:grpSp>
        <p:nvGrpSpPr>
          <p:cNvPr id="5" name="组 4"/>
          <p:cNvGrpSpPr/>
          <p:nvPr/>
        </p:nvGrpSpPr>
        <p:grpSpPr>
          <a:xfrm>
            <a:off x="2369299" y="3439110"/>
            <a:ext cx="4551378" cy="3019065"/>
            <a:chOff x="2369299" y="3439110"/>
            <a:chExt cx="4551378" cy="3019065"/>
          </a:xfrm>
        </p:grpSpPr>
        <p:pic>
          <p:nvPicPr>
            <p:cNvPr id="13" name="图片 12"/>
            <p:cNvPicPr>
              <a:picLocks noChangeAspect="1"/>
            </p:cNvPicPr>
            <p:nvPr/>
          </p:nvPicPr>
          <p:blipFill>
            <a:blip r:embed="rId4"/>
            <a:stretch>
              <a:fillRect/>
            </a:stretch>
          </p:blipFill>
          <p:spPr>
            <a:xfrm>
              <a:off x="2369299" y="3439110"/>
              <a:ext cx="4551378" cy="2917240"/>
            </a:xfrm>
            <a:prstGeom prst="rect">
              <a:avLst/>
            </a:prstGeom>
          </p:spPr>
        </p:pic>
        <p:pic>
          <p:nvPicPr>
            <p:cNvPr id="15" name="图片 14"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8537" y="6231730"/>
              <a:ext cx="492816" cy="222780"/>
            </a:xfrm>
            <a:prstGeom prst="rect">
              <a:avLst/>
            </a:prstGeom>
          </p:spPr>
        </p:pic>
        <p:pic>
          <p:nvPicPr>
            <p:cNvPr id="16" name="图片 15"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4910" y="6254524"/>
              <a:ext cx="456672" cy="203651"/>
            </a:xfrm>
            <a:prstGeom prst="rect">
              <a:avLst/>
            </a:prstGeom>
          </p:spPr>
        </p:pic>
        <p:cxnSp>
          <p:nvCxnSpPr>
            <p:cNvPr id="18" name="直线箭头连接符 17"/>
            <p:cNvCxnSpPr/>
            <p:nvPr/>
          </p:nvCxnSpPr>
          <p:spPr>
            <a:xfrm>
              <a:off x="3676243" y="4458445"/>
              <a:ext cx="1534472" cy="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0" name="文本框 19"/>
            <p:cNvSpPr txBox="1"/>
            <p:nvPr/>
          </p:nvSpPr>
          <p:spPr>
            <a:xfrm>
              <a:off x="4040018" y="4062101"/>
              <a:ext cx="1088519" cy="369332"/>
            </a:xfrm>
            <a:prstGeom prst="rect">
              <a:avLst/>
            </a:prstGeom>
            <a:noFill/>
          </p:spPr>
          <p:txBody>
            <a:bodyPr wrap="square" rtlCol="0">
              <a:spAutoFit/>
            </a:bodyPr>
            <a:lstStyle/>
            <a:p>
              <a:r>
                <a:rPr kumimoji="1" lang="en-US" altLang="zh-CN" dirty="0" smtClean="0">
                  <a:solidFill>
                    <a:srgbClr val="FF0000"/>
                  </a:solidFill>
                </a:rPr>
                <a:t>Band gap</a:t>
              </a:r>
              <a:endParaRPr kumimoji="1" lang="zh-CN" altLang="en-US" dirty="0">
                <a:solidFill>
                  <a:srgbClr val="FF0000"/>
                </a:solidFill>
              </a:endParaRPr>
            </a:p>
          </p:txBody>
        </p:sp>
      </p:grpSp>
      <p:sp>
        <p:nvSpPr>
          <p:cNvPr id="17" name="文本框 16"/>
          <p:cNvSpPr txBox="1"/>
          <p:nvPr/>
        </p:nvSpPr>
        <p:spPr>
          <a:xfrm>
            <a:off x="1125636" y="2353558"/>
            <a:ext cx="2755945" cy="369332"/>
          </a:xfrm>
          <a:prstGeom prst="rect">
            <a:avLst/>
          </a:prstGeom>
          <a:noFill/>
        </p:spPr>
        <p:txBody>
          <a:bodyPr wrap="square" rtlCol="0">
            <a:spAutoFit/>
          </a:bodyPr>
          <a:lstStyle/>
          <a:p>
            <a:r>
              <a:rPr kumimoji="1" lang="en-US" altLang="zh-CN" dirty="0" smtClean="0">
                <a:solidFill>
                  <a:srgbClr val="FF0000"/>
                </a:solidFill>
              </a:rPr>
              <a:t>Photoemission-hole part</a:t>
            </a:r>
            <a:endParaRPr kumimoji="1" lang="zh-CN" altLang="en-US" dirty="0">
              <a:solidFill>
                <a:srgbClr val="FF0000"/>
              </a:solidFill>
            </a:endParaRPr>
          </a:p>
        </p:txBody>
      </p:sp>
      <p:sp>
        <p:nvSpPr>
          <p:cNvPr id="21" name="文本框 20"/>
          <p:cNvSpPr txBox="1"/>
          <p:nvPr/>
        </p:nvSpPr>
        <p:spPr>
          <a:xfrm>
            <a:off x="4828243" y="2362132"/>
            <a:ext cx="3989250" cy="369332"/>
          </a:xfrm>
          <a:prstGeom prst="rect">
            <a:avLst/>
          </a:prstGeom>
          <a:noFill/>
        </p:spPr>
        <p:txBody>
          <a:bodyPr wrap="square" rtlCol="0">
            <a:spAutoFit/>
          </a:bodyPr>
          <a:lstStyle/>
          <a:p>
            <a:r>
              <a:rPr kumimoji="1" lang="en-US" altLang="zh-CN" dirty="0" smtClean="0">
                <a:solidFill>
                  <a:srgbClr val="FF0000"/>
                </a:solidFill>
              </a:rPr>
              <a:t>Inverse Photoemission-electron part</a:t>
            </a:r>
            <a:endParaRPr kumimoji="1" lang="zh-CN" altLang="en-US" dirty="0">
              <a:solidFill>
                <a:srgbClr val="FF0000"/>
              </a:solidFill>
            </a:endParaRPr>
          </a:p>
        </p:txBody>
      </p:sp>
      <p:sp>
        <p:nvSpPr>
          <p:cNvPr id="4" name="页脚占位符 3"/>
          <p:cNvSpPr>
            <a:spLocks noGrp="1"/>
          </p:cNvSpPr>
          <p:nvPr>
            <p:ph type="ftr" sz="quarter" idx="11"/>
          </p:nvPr>
        </p:nvSpPr>
        <p:spPr/>
        <p:txBody>
          <a:bodyPr/>
          <a:lstStyle/>
          <a:p>
            <a:r>
              <a:rPr kumimoji="1" lang="en-US" altLang="zh-CN" smtClean="0"/>
              <a:t>ETSF YRM 2014 Rome</a:t>
            </a:r>
            <a:endParaRPr kumimoji="1" lang="zh-CN" altLang="en-US"/>
          </a:p>
        </p:txBody>
      </p:sp>
      <p:pic>
        <p:nvPicPr>
          <p:cNvPr id="6" name="图片 5"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8597" y="2786736"/>
            <a:ext cx="8817493" cy="568632"/>
          </a:xfrm>
          <a:prstGeom prst="rect">
            <a:avLst/>
          </a:prstGeom>
        </p:spPr>
      </p:pic>
    </p:spTree>
    <p:extLst>
      <p:ext uri="{BB962C8B-B14F-4D97-AF65-F5344CB8AC3E}">
        <p14:creationId xmlns:p14="http://schemas.microsoft.com/office/powerpoint/2010/main" val="4009464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663829" y="1815155"/>
            <a:ext cx="2770800" cy="2672667"/>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pic>
        <p:nvPicPr>
          <p:cNvPr id="4" name="图片 3"/>
          <p:cNvPicPr>
            <a:picLocks noChangeAspect="1"/>
          </p:cNvPicPr>
          <p:nvPr/>
        </p:nvPicPr>
        <p:blipFill>
          <a:blip r:embed="rId3"/>
          <a:stretch>
            <a:fillRect/>
          </a:stretch>
        </p:blipFill>
        <p:spPr>
          <a:xfrm>
            <a:off x="4055181" y="1670855"/>
            <a:ext cx="4286279" cy="2937580"/>
          </a:xfrm>
          <a:prstGeom prst="rect">
            <a:avLst/>
          </a:prstGeom>
        </p:spPr>
      </p:pic>
      <p:sp>
        <p:nvSpPr>
          <p:cNvPr id="5" name="圆角矩形 4"/>
          <p:cNvSpPr/>
          <p:nvPr/>
        </p:nvSpPr>
        <p:spPr>
          <a:xfrm>
            <a:off x="817" y="0"/>
            <a:ext cx="9143183" cy="6573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400" dirty="0" smtClean="0"/>
              <a:t>GW Approximation</a:t>
            </a:r>
            <a:endParaRPr kumimoji="1" lang="zh-CN" altLang="en-US" sz="2400" dirty="0"/>
          </a:p>
        </p:txBody>
      </p:sp>
      <p:sp>
        <p:nvSpPr>
          <p:cNvPr id="6" name="文本框 5"/>
          <p:cNvSpPr txBox="1"/>
          <p:nvPr/>
        </p:nvSpPr>
        <p:spPr>
          <a:xfrm>
            <a:off x="463084" y="4966598"/>
            <a:ext cx="8392685" cy="1200328"/>
          </a:xfrm>
          <a:prstGeom prst="rect">
            <a:avLst/>
          </a:prstGeom>
          <a:noFill/>
        </p:spPr>
        <p:txBody>
          <a:bodyPr wrap="square" rtlCol="0">
            <a:spAutoFit/>
          </a:bodyPr>
          <a:lstStyle/>
          <a:p>
            <a:pPr marL="285750" indent="-285750">
              <a:buFont typeface="Arial"/>
              <a:buChar char="•"/>
            </a:pPr>
            <a:r>
              <a:rPr kumimoji="1" lang="en-US" altLang="zh-CN" sz="2400" dirty="0" smtClean="0">
                <a:solidFill>
                  <a:srgbClr val="FF0000"/>
                </a:solidFill>
              </a:rPr>
              <a:t>Polarization made of non-interacting electron hole pairs (RPA)</a:t>
            </a:r>
          </a:p>
          <a:p>
            <a:pPr marL="285750" indent="-285750">
              <a:buFont typeface="Arial"/>
              <a:buChar char="•"/>
            </a:pPr>
            <a:r>
              <a:rPr kumimoji="1" lang="en-US" altLang="zh-CN" sz="2400" dirty="0" smtClean="0">
                <a:solidFill>
                  <a:srgbClr val="FF0000"/>
                </a:solidFill>
              </a:rPr>
              <a:t>Classical (</a:t>
            </a:r>
            <a:r>
              <a:rPr kumimoji="1" lang="en-US" altLang="zh-CN" sz="2400" dirty="0" err="1" smtClean="0">
                <a:solidFill>
                  <a:srgbClr val="FF0000"/>
                </a:solidFill>
              </a:rPr>
              <a:t>Hartree</a:t>
            </a:r>
            <a:r>
              <a:rPr kumimoji="1" lang="en-US" altLang="zh-CN" sz="2400" dirty="0" smtClean="0">
                <a:solidFill>
                  <a:srgbClr val="FF0000"/>
                </a:solidFill>
              </a:rPr>
              <a:t>) interaction between additional charge and polarization charge (no exchange correlation effect) </a:t>
            </a:r>
            <a:endParaRPr kumimoji="1" lang="zh-CN" altLang="en-US" sz="2400" dirty="0">
              <a:solidFill>
                <a:srgbClr val="FF0000"/>
              </a:solidFill>
            </a:endParaRPr>
          </a:p>
        </p:txBody>
      </p:sp>
      <p:sp>
        <p:nvSpPr>
          <p:cNvPr id="2" name="幻灯片编号占位符 1"/>
          <p:cNvSpPr>
            <a:spLocks noGrp="1"/>
          </p:cNvSpPr>
          <p:nvPr>
            <p:ph type="sldNum" sz="quarter" idx="12"/>
          </p:nvPr>
        </p:nvSpPr>
        <p:spPr/>
        <p:txBody>
          <a:bodyPr/>
          <a:lstStyle/>
          <a:p>
            <a:fld id="{4CEC3A9A-87E3-EA40-A208-EDAE26C131B1}" type="slidenum">
              <a:rPr kumimoji="1" lang="zh-CN" altLang="en-US" smtClean="0"/>
              <a:t>7</a:t>
            </a:fld>
            <a:endParaRPr kumimoji="1" lang="zh-CN" altLang="en-US"/>
          </a:p>
        </p:txBody>
      </p:sp>
      <p:sp>
        <p:nvSpPr>
          <p:cNvPr id="3" name="矩形 2"/>
          <p:cNvSpPr/>
          <p:nvPr/>
        </p:nvSpPr>
        <p:spPr>
          <a:xfrm>
            <a:off x="1197789" y="2438714"/>
            <a:ext cx="1659594" cy="28860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7" name="矩形 6"/>
          <p:cNvSpPr/>
          <p:nvPr/>
        </p:nvSpPr>
        <p:spPr>
          <a:xfrm>
            <a:off x="1197789" y="3442502"/>
            <a:ext cx="1659594" cy="626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8" name="椭圆 7"/>
          <p:cNvSpPr/>
          <p:nvPr/>
        </p:nvSpPr>
        <p:spPr>
          <a:xfrm>
            <a:off x="2381152" y="3636429"/>
            <a:ext cx="158744" cy="173164"/>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9" name="椭圆 8"/>
          <p:cNvSpPr/>
          <p:nvPr/>
        </p:nvSpPr>
        <p:spPr>
          <a:xfrm>
            <a:off x="3731325" y="2057229"/>
            <a:ext cx="158744" cy="173164"/>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10" name="椭圆 9"/>
          <p:cNvSpPr/>
          <p:nvPr/>
        </p:nvSpPr>
        <p:spPr>
          <a:xfrm>
            <a:off x="1653261" y="3644529"/>
            <a:ext cx="158744" cy="17316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11" name="椭圆 10"/>
          <p:cNvSpPr/>
          <p:nvPr/>
        </p:nvSpPr>
        <p:spPr>
          <a:xfrm>
            <a:off x="1632489" y="2483799"/>
            <a:ext cx="158744" cy="173164"/>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cxnSp>
        <p:nvCxnSpPr>
          <p:cNvPr id="13" name="直线箭头连接符 12"/>
          <p:cNvCxnSpPr>
            <a:stCxn id="8" idx="7"/>
            <a:endCxn id="9" idx="3"/>
          </p:cNvCxnSpPr>
          <p:nvPr/>
        </p:nvCxnSpPr>
        <p:spPr>
          <a:xfrm flipV="1">
            <a:off x="2516648" y="2205034"/>
            <a:ext cx="1237925" cy="14567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直线箭头连接符 16"/>
          <p:cNvCxnSpPr/>
          <p:nvPr/>
        </p:nvCxnSpPr>
        <p:spPr>
          <a:xfrm flipH="1" flipV="1">
            <a:off x="1719075" y="2712890"/>
            <a:ext cx="15158" cy="9425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页脚占位符 19"/>
          <p:cNvSpPr>
            <a:spLocks noGrp="1"/>
          </p:cNvSpPr>
          <p:nvPr>
            <p:ph type="ftr" sz="quarter" idx="11"/>
          </p:nvPr>
        </p:nvSpPr>
        <p:spPr/>
        <p:txBody>
          <a:bodyPr/>
          <a:lstStyle/>
          <a:p>
            <a:r>
              <a:rPr kumimoji="1" lang="en-US" altLang="zh-CN" smtClean="0"/>
              <a:t>ETSF YRM 2014 Rome</a:t>
            </a:r>
            <a:endParaRPr kumimoji="1" lang="zh-CN" altLang="en-US"/>
          </a:p>
        </p:txBody>
      </p:sp>
    </p:spTree>
    <p:extLst>
      <p:ext uri="{BB962C8B-B14F-4D97-AF65-F5344CB8AC3E}">
        <p14:creationId xmlns:p14="http://schemas.microsoft.com/office/powerpoint/2010/main" val="29768099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288769" y="3174590"/>
            <a:ext cx="4276570" cy="3464468"/>
          </a:xfrm>
          <a:prstGeom prst="rect">
            <a:avLst/>
          </a:prstGeom>
        </p:spPr>
      </p:pic>
      <p:grpSp>
        <p:nvGrpSpPr>
          <p:cNvPr id="24" name="组 23"/>
          <p:cNvGrpSpPr/>
          <p:nvPr/>
        </p:nvGrpSpPr>
        <p:grpSpPr>
          <a:xfrm>
            <a:off x="4303809" y="2381696"/>
            <a:ext cx="4253633" cy="2170604"/>
            <a:chOff x="5213267" y="2211848"/>
            <a:chExt cx="4253633" cy="2170604"/>
          </a:xfrm>
        </p:grpSpPr>
        <p:sp>
          <p:nvSpPr>
            <p:cNvPr id="10" name="矩形 9"/>
            <p:cNvSpPr/>
            <p:nvPr/>
          </p:nvSpPr>
          <p:spPr>
            <a:xfrm>
              <a:off x="5213267" y="2211848"/>
              <a:ext cx="4253633" cy="2170604"/>
            </a:xfrm>
            <a:prstGeom prst="rect">
              <a:avLst/>
            </a:prstGeom>
            <a:solidFill>
              <a:srgbClr val="BFBFB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1" name="椭圆 10"/>
            <p:cNvSpPr/>
            <p:nvPr/>
          </p:nvSpPr>
          <p:spPr>
            <a:xfrm>
              <a:off x="5519899" y="3131559"/>
              <a:ext cx="261166" cy="27676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12" name="椭圆 11"/>
            <p:cNvSpPr/>
            <p:nvPr/>
          </p:nvSpPr>
          <p:spPr>
            <a:xfrm>
              <a:off x="7159302" y="3179541"/>
              <a:ext cx="222828" cy="222762"/>
            </a:xfrm>
            <a:prstGeom prst="ellipse">
              <a:avLst/>
            </a:prstGeom>
            <a:solidFill>
              <a:schemeClr val="bg1"/>
            </a:solidFill>
            <a:ln w="38100"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b="1" dirty="0">
                <a:solidFill>
                  <a:srgbClr val="FF0000"/>
                </a:solidFill>
              </a:endParaRPr>
            </a:p>
          </p:txBody>
        </p:sp>
        <p:sp>
          <p:nvSpPr>
            <p:cNvPr id="13" name="椭圆 12"/>
            <p:cNvSpPr/>
            <p:nvPr/>
          </p:nvSpPr>
          <p:spPr>
            <a:xfrm>
              <a:off x="5527097" y="3770890"/>
              <a:ext cx="261166" cy="27676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14" name="椭圆 13"/>
            <p:cNvSpPr/>
            <p:nvPr/>
          </p:nvSpPr>
          <p:spPr>
            <a:xfrm>
              <a:off x="5512069" y="2468586"/>
              <a:ext cx="261166" cy="27676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15" name="椭圆 14"/>
            <p:cNvSpPr/>
            <p:nvPr/>
          </p:nvSpPr>
          <p:spPr>
            <a:xfrm>
              <a:off x="6422617" y="3120678"/>
              <a:ext cx="261166" cy="27676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16" name="椭圆 15"/>
            <p:cNvSpPr/>
            <p:nvPr/>
          </p:nvSpPr>
          <p:spPr>
            <a:xfrm>
              <a:off x="6429815" y="3760009"/>
              <a:ext cx="261166" cy="27676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17" name="椭圆 16"/>
            <p:cNvSpPr/>
            <p:nvPr/>
          </p:nvSpPr>
          <p:spPr>
            <a:xfrm>
              <a:off x="6414787" y="2457705"/>
              <a:ext cx="261166" cy="27676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18" name="椭圆 17"/>
            <p:cNvSpPr/>
            <p:nvPr/>
          </p:nvSpPr>
          <p:spPr>
            <a:xfrm>
              <a:off x="7793693" y="3125536"/>
              <a:ext cx="261166" cy="27676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19" name="椭圆 18"/>
            <p:cNvSpPr/>
            <p:nvPr/>
          </p:nvSpPr>
          <p:spPr>
            <a:xfrm>
              <a:off x="7800891" y="3764867"/>
              <a:ext cx="261166" cy="27676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20" name="椭圆 19"/>
            <p:cNvSpPr/>
            <p:nvPr/>
          </p:nvSpPr>
          <p:spPr>
            <a:xfrm>
              <a:off x="7785863" y="2462563"/>
              <a:ext cx="261166" cy="27676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21" name="椭圆 20"/>
            <p:cNvSpPr/>
            <p:nvPr/>
          </p:nvSpPr>
          <p:spPr>
            <a:xfrm>
              <a:off x="8893403" y="3125536"/>
              <a:ext cx="261166" cy="27676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22" name="椭圆 21"/>
            <p:cNvSpPr/>
            <p:nvPr/>
          </p:nvSpPr>
          <p:spPr>
            <a:xfrm>
              <a:off x="8900601" y="3764867"/>
              <a:ext cx="261166" cy="27676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23" name="椭圆 22"/>
            <p:cNvSpPr/>
            <p:nvPr/>
          </p:nvSpPr>
          <p:spPr>
            <a:xfrm>
              <a:off x="8885573" y="2462563"/>
              <a:ext cx="261166" cy="27676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grpSp>
      <p:sp>
        <p:nvSpPr>
          <p:cNvPr id="5" name="圆角矩形 4"/>
          <p:cNvSpPr/>
          <p:nvPr/>
        </p:nvSpPr>
        <p:spPr>
          <a:xfrm>
            <a:off x="817" y="0"/>
            <a:ext cx="9143183" cy="6573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400" dirty="0" smtClean="0"/>
              <a:t>Non-interacting particles-</a:t>
            </a:r>
            <a:r>
              <a:rPr kumimoji="1" lang="en-US" altLang="zh-CN" sz="2400" dirty="0" err="1" smtClean="0"/>
              <a:t>Hartree</a:t>
            </a:r>
            <a:r>
              <a:rPr kumimoji="1" lang="en-US" altLang="zh-CN" sz="2400" dirty="0" smtClean="0"/>
              <a:t> </a:t>
            </a:r>
            <a:r>
              <a:rPr kumimoji="1" lang="en-US" altLang="zh-CN" sz="2400" dirty="0" err="1" smtClean="0"/>
              <a:t>Fock</a:t>
            </a:r>
            <a:endParaRPr kumimoji="1" lang="zh-CN" altLang="en-US" sz="2400" dirty="0"/>
          </a:p>
        </p:txBody>
      </p:sp>
      <p:sp>
        <p:nvSpPr>
          <p:cNvPr id="7" name="文本框 6"/>
          <p:cNvSpPr txBox="1"/>
          <p:nvPr/>
        </p:nvSpPr>
        <p:spPr>
          <a:xfrm>
            <a:off x="5214405" y="5345177"/>
            <a:ext cx="3173513" cy="923330"/>
          </a:xfrm>
          <a:prstGeom prst="rect">
            <a:avLst/>
          </a:prstGeom>
          <a:noFill/>
        </p:spPr>
        <p:txBody>
          <a:bodyPr wrap="square" rtlCol="0">
            <a:spAutoFit/>
          </a:bodyPr>
          <a:lstStyle/>
          <a:p>
            <a:r>
              <a:rPr kumimoji="1" lang="en-US" altLang="zh-CN" dirty="0" smtClean="0"/>
              <a:t>Electrons are not allowed to relax after excitation, so the life time is infinite</a:t>
            </a:r>
            <a:endParaRPr kumimoji="1" lang="zh-CN" altLang="en-US" dirty="0"/>
          </a:p>
        </p:txBody>
      </p:sp>
      <p:sp>
        <p:nvSpPr>
          <p:cNvPr id="4" name="文本框 3"/>
          <p:cNvSpPr txBox="1"/>
          <p:nvPr/>
        </p:nvSpPr>
        <p:spPr>
          <a:xfrm>
            <a:off x="651600" y="902423"/>
            <a:ext cx="7791164" cy="707886"/>
          </a:xfrm>
          <a:prstGeom prst="rect">
            <a:avLst/>
          </a:prstGeom>
          <a:noFill/>
        </p:spPr>
        <p:txBody>
          <a:bodyPr wrap="square" rtlCol="0">
            <a:spAutoFit/>
          </a:bodyPr>
          <a:lstStyle/>
          <a:p>
            <a:r>
              <a:rPr kumimoji="1" lang="en-US" altLang="zh-CN" sz="2000" dirty="0" smtClean="0"/>
              <a:t>The GWA is a generalization of the </a:t>
            </a:r>
            <a:r>
              <a:rPr kumimoji="1" lang="en-US" altLang="zh-CN" sz="2000" dirty="0" err="1" smtClean="0"/>
              <a:t>Hartree-Fock</a:t>
            </a:r>
            <a:r>
              <a:rPr kumimoji="1" lang="en-US" altLang="zh-CN" sz="2000" dirty="0" smtClean="0"/>
              <a:t> Approximation (HFA) but with a dynamically screened Coulomb interaction.</a:t>
            </a:r>
            <a:endParaRPr kumimoji="1" lang="zh-CN" altLang="en-US" sz="2000" dirty="0"/>
          </a:p>
        </p:txBody>
      </p:sp>
      <p:cxnSp>
        <p:nvCxnSpPr>
          <p:cNvPr id="8" name="直线箭头连接符 7"/>
          <p:cNvCxnSpPr/>
          <p:nvPr/>
        </p:nvCxnSpPr>
        <p:spPr>
          <a:xfrm flipV="1">
            <a:off x="3274964" y="3578552"/>
            <a:ext cx="3007620" cy="264042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9" name="幻灯片编号占位符 8"/>
          <p:cNvSpPr>
            <a:spLocks noGrp="1"/>
          </p:cNvSpPr>
          <p:nvPr>
            <p:ph type="sldNum" sz="quarter" idx="12"/>
          </p:nvPr>
        </p:nvSpPr>
        <p:spPr/>
        <p:txBody>
          <a:bodyPr/>
          <a:lstStyle/>
          <a:p>
            <a:fld id="{4CEC3A9A-87E3-EA40-A208-EDAE26C131B1}" type="slidenum">
              <a:rPr kumimoji="1" lang="zh-CN" altLang="en-US" smtClean="0"/>
              <a:t>8</a:t>
            </a:fld>
            <a:endParaRPr kumimoji="1" lang="zh-CN" altLang="en-US"/>
          </a:p>
        </p:txBody>
      </p:sp>
      <p:sp>
        <p:nvSpPr>
          <p:cNvPr id="6" name="页脚占位符 5"/>
          <p:cNvSpPr>
            <a:spLocks noGrp="1"/>
          </p:cNvSpPr>
          <p:nvPr>
            <p:ph type="ftr" sz="quarter" idx="11"/>
          </p:nvPr>
        </p:nvSpPr>
        <p:spPr/>
        <p:txBody>
          <a:bodyPr/>
          <a:lstStyle/>
          <a:p>
            <a:r>
              <a:rPr kumimoji="1" lang="en-US" altLang="zh-CN" smtClean="0"/>
              <a:t>ETSF YRM 2014 Rome</a:t>
            </a:r>
            <a:endParaRPr kumimoji="1" lang="zh-CN" altLang="en-US"/>
          </a:p>
        </p:txBody>
      </p:sp>
    </p:spTree>
    <p:extLst>
      <p:ext uri="{BB962C8B-B14F-4D97-AF65-F5344CB8AC3E}">
        <p14:creationId xmlns:p14="http://schemas.microsoft.com/office/powerpoint/2010/main" val="18643970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 48"/>
          <p:cNvGrpSpPr/>
          <p:nvPr/>
        </p:nvGrpSpPr>
        <p:grpSpPr>
          <a:xfrm>
            <a:off x="502403" y="1642015"/>
            <a:ext cx="4253633" cy="2170604"/>
            <a:chOff x="5213267" y="2211848"/>
            <a:chExt cx="4253633" cy="2170604"/>
          </a:xfrm>
        </p:grpSpPr>
        <p:sp>
          <p:nvSpPr>
            <p:cNvPr id="51" name="矩形 50"/>
            <p:cNvSpPr/>
            <p:nvPr/>
          </p:nvSpPr>
          <p:spPr>
            <a:xfrm>
              <a:off x="5213267" y="2211848"/>
              <a:ext cx="4253633" cy="2170604"/>
            </a:xfrm>
            <a:prstGeom prst="rect">
              <a:avLst/>
            </a:prstGeom>
            <a:solidFill>
              <a:srgbClr val="BFBFB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3" name="椭圆 52"/>
            <p:cNvSpPr/>
            <p:nvPr/>
          </p:nvSpPr>
          <p:spPr>
            <a:xfrm>
              <a:off x="5519899" y="3131559"/>
              <a:ext cx="261166" cy="276767"/>
            </a:xfrm>
            <a:prstGeom prst="ellipse">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54" name="椭圆 53"/>
            <p:cNvSpPr/>
            <p:nvPr/>
          </p:nvSpPr>
          <p:spPr>
            <a:xfrm>
              <a:off x="7231457" y="3179541"/>
              <a:ext cx="222828" cy="222762"/>
            </a:xfrm>
            <a:prstGeom prst="ellipse">
              <a:avLst/>
            </a:prstGeom>
            <a:solidFill>
              <a:schemeClr val="bg1"/>
            </a:solidFill>
            <a:ln w="38100"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b="1" dirty="0">
                <a:solidFill>
                  <a:srgbClr val="FF0000"/>
                </a:solidFill>
              </a:endParaRPr>
            </a:p>
          </p:txBody>
        </p:sp>
        <p:sp>
          <p:nvSpPr>
            <p:cNvPr id="55" name="椭圆 54"/>
            <p:cNvSpPr/>
            <p:nvPr/>
          </p:nvSpPr>
          <p:spPr>
            <a:xfrm>
              <a:off x="5527097" y="3770890"/>
              <a:ext cx="261166" cy="276767"/>
            </a:xfrm>
            <a:prstGeom prst="ellipse">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56" name="椭圆 55"/>
            <p:cNvSpPr/>
            <p:nvPr/>
          </p:nvSpPr>
          <p:spPr>
            <a:xfrm>
              <a:off x="5512069" y="2468586"/>
              <a:ext cx="261166" cy="276767"/>
            </a:xfrm>
            <a:prstGeom prst="ellipse">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60" name="椭圆 59"/>
            <p:cNvSpPr/>
            <p:nvPr/>
          </p:nvSpPr>
          <p:spPr>
            <a:xfrm>
              <a:off x="6422617" y="3120678"/>
              <a:ext cx="261166" cy="276767"/>
            </a:xfrm>
            <a:prstGeom prst="ellipse">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61" name="椭圆 60"/>
            <p:cNvSpPr/>
            <p:nvPr/>
          </p:nvSpPr>
          <p:spPr>
            <a:xfrm>
              <a:off x="6429815" y="3760009"/>
              <a:ext cx="261166" cy="276767"/>
            </a:xfrm>
            <a:prstGeom prst="ellipse">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66" name="椭圆 65"/>
            <p:cNvSpPr/>
            <p:nvPr/>
          </p:nvSpPr>
          <p:spPr>
            <a:xfrm>
              <a:off x="6414787" y="2457705"/>
              <a:ext cx="261166" cy="276767"/>
            </a:xfrm>
            <a:prstGeom prst="ellipse">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67" name="椭圆 66"/>
            <p:cNvSpPr/>
            <p:nvPr/>
          </p:nvSpPr>
          <p:spPr>
            <a:xfrm>
              <a:off x="7793693" y="3125536"/>
              <a:ext cx="261166" cy="276767"/>
            </a:xfrm>
            <a:prstGeom prst="ellipse">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68" name="椭圆 67"/>
            <p:cNvSpPr/>
            <p:nvPr/>
          </p:nvSpPr>
          <p:spPr>
            <a:xfrm>
              <a:off x="7800891" y="3764867"/>
              <a:ext cx="261166" cy="276767"/>
            </a:xfrm>
            <a:prstGeom prst="ellipse">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69" name="椭圆 68"/>
            <p:cNvSpPr/>
            <p:nvPr/>
          </p:nvSpPr>
          <p:spPr>
            <a:xfrm>
              <a:off x="7785863" y="2462563"/>
              <a:ext cx="261166" cy="276767"/>
            </a:xfrm>
            <a:prstGeom prst="ellipse">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70" name="椭圆 69"/>
            <p:cNvSpPr/>
            <p:nvPr/>
          </p:nvSpPr>
          <p:spPr>
            <a:xfrm>
              <a:off x="8893403" y="3125536"/>
              <a:ext cx="261166" cy="276767"/>
            </a:xfrm>
            <a:prstGeom prst="ellipse">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71" name="椭圆 70"/>
            <p:cNvSpPr/>
            <p:nvPr/>
          </p:nvSpPr>
          <p:spPr>
            <a:xfrm>
              <a:off x="8900601" y="3764867"/>
              <a:ext cx="261166" cy="276767"/>
            </a:xfrm>
            <a:prstGeom prst="ellipse">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72" name="椭圆 71"/>
            <p:cNvSpPr/>
            <p:nvPr/>
          </p:nvSpPr>
          <p:spPr>
            <a:xfrm>
              <a:off x="8885573" y="2462563"/>
              <a:ext cx="261166" cy="276767"/>
            </a:xfrm>
            <a:prstGeom prst="ellipse">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grpSp>
      <p:grpSp>
        <p:nvGrpSpPr>
          <p:cNvPr id="64" name="组 63"/>
          <p:cNvGrpSpPr/>
          <p:nvPr/>
        </p:nvGrpSpPr>
        <p:grpSpPr>
          <a:xfrm>
            <a:off x="5065369" y="1385309"/>
            <a:ext cx="3836564" cy="2222255"/>
            <a:chOff x="5065369" y="1385309"/>
            <a:chExt cx="3836564" cy="2222255"/>
          </a:xfrm>
        </p:grpSpPr>
        <p:grpSp>
          <p:nvGrpSpPr>
            <p:cNvPr id="48" name="组 47"/>
            <p:cNvGrpSpPr/>
            <p:nvPr/>
          </p:nvGrpSpPr>
          <p:grpSpPr>
            <a:xfrm>
              <a:off x="5065369" y="1860507"/>
              <a:ext cx="3764409" cy="1747057"/>
              <a:chOff x="5065369" y="1341027"/>
              <a:chExt cx="3764409" cy="1747057"/>
            </a:xfrm>
          </p:grpSpPr>
          <p:sp>
            <p:nvSpPr>
              <p:cNvPr id="3" name="矩形 2"/>
              <p:cNvSpPr/>
              <p:nvPr/>
            </p:nvSpPr>
            <p:spPr>
              <a:xfrm>
                <a:off x="5065369" y="1341027"/>
                <a:ext cx="3764409" cy="1747057"/>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8" name="椭圆 17"/>
              <p:cNvSpPr/>
              <p:nvPr/>
            </p:nvSpPr>
            <p:spPr>
              <a:xfrm>
                <a:off x="5815795" y="2057225"/>
                <a:ext cx="222828" cy="222762"/>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20" name="椭圆 19"/>
              <p:cNvSpPr/>
              <p:nvPr/>
            </p:nvSpPr>
            <p:spPr>
              <a:xfrm>
                <a:off x="5859088" y="2524312"/>
                <a:ext cx="222828" cy="222762"/>
              </a:xfrm>
              <a:prstGeom prst="ellipse">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21" name="椭圆 20"/>
              <p:cNvSpPr/>
              <p:nvPr/>
            </p:nvSpPr>
            <p:spPr>
              <a:xfrm>
                <a:off x="5830226" y="1582789"/>
                <a:ext cx="222828" cy="222762"/>
              </a:xfrm>
              <a:prstGeom prst="ellipse">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22" name="椭圆 21"/>
              <p:cNvSpPr/>
              <p:nvPr/>
            </p:nvSpPr>
            <p:spPr>
              <a:xfrm>
                <a:off x="5320531" y="2054446"/>
                <a:ext cx="222828" cy="222762"/>
              </a:xfrm>
              <a:prstGeom prst="ellipse">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24" name="椭圆 23"/>
              <p:cNvSpPr/>
              <p:nvPr/>
            </p:nvSpPr>
            <p:spPr>
              <a:xfrm>
                <a:off x="6325791" y="2028365"/>
                <a:ext cx="222828" cy="222762"/>
              </a:xfrm>
              <a:prstGeom prst="ellipse">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34" name="椭圆 33"/>
              <p:cNvSpPr/>
              <p:nvPr/>
            </p:nvSpPr>
            <p:spPr>
              <a:xfrm>
                <a:off x="7613329" y="2094185"/>
                <a:ext cx="222828" cy="222762"/>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35" name="椭圆 34"/>
              <p:cNvSpPr/>
              <p:nvPr/>
            </p:nvSpPr>
            <p:spPr>
              <a:xfrm>
                <a:off x="7656622" y="2561272"/>
                <a:ext cx="222828" cy="222762"/>
              </a:xfrm>
              <a:prstGeom prst="ellipse">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36" name="椭圆 35"/>
              <p:cNvSpPr/>
              <p:nvPr/>
            </p:nvSpPr>
            <p:spPr>
              <a:xfrm>
                <a:off x="7627760" y="1619749"/>
                <a:ext cx="222828" cy="222762"/>
              </a:xfrm>
              <a:prstGeom prst="ellipse">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37" name="椭圆 36"/>
              <p:cNvSpPr/>
              <p:nvPr/>
            </p:nvSpPr>
            <p:spPr>
              <a:xfrm>
                <a:off x="7118065" y="2091406"/>
                <a:ext cx="222828" cy="222762"/>
              </a:xfrm>
              <a:prstGeom prst="ellipse">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38" name="椭圆 37"/>
              <p:cNvSpPr/>
              <p:nvPr/>
            </p:nvSpPr>
            <p:spPr>
              <a:xfrm>
                <a:off x="8123325" y="2065325"/>
                <a:ext cx="222828" cy="222762"/>
              </a:xfrm>
              <a:prstGeom prst="ellipse">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39" name="椭圆 38"/>
              <p:cNvSpPr/>
              <p:nvPr/>
            </p:nvSpPr>
            <p:spPr>
              <a:xfrm>
                <a:off x="5521488" y="2449891"/>
                <a:ext cx="222828" cy="222762"/>
              </a:xfrm>
              <a:prstGeom prst="ellipse">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40" name="椭圆 39"/>
              <p:cNvSpPr/>
              <p:nvPr/>
            </p:nvSpPr>
            <p:spPr>
              <a:xfrm>
                <a:off x="5524328" y="1731130"/>
                <a:ext cx="222828" cy="222762"/>
              </a:xfrm>
              <a:prstGeom prst="ellipse">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41" name="椭圆 40"/>
              <p:cNvSpPr/>
              <p:nvPr/>
            </p:nvSpPr>
            <p:spPr>
              <a:xfrm>
                <a:off x="7983049" y="2398501"/>
                <a:ext cx="222828" cy="222762"/>
              </a:xfrm>
              <a:prstGeom prst="ellipse">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42" name="椭圆 41"/>
              <p:cNvSpPr/>
              <p:nvPr/>
            </p:nvSpPr>
            <p:spPr>
              <a:xfrm>
                <a:off x="6199946" y="2384071"/>
                <a:ext cx="222828" cy="222762"/>
              </a:xfrm>
              <a:prstGeom prst="ellipse">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43" name="椭圆 42"/>
              <p:cNvSpPr/>
              <p:nvPr/>
            </p:nvSpPr>
            <p:spPr>
              <a:xfrm>
                <a:off x="6203450" y="1731130"/>
                <a:ext cx="222828" cy="222762"/>
              </a:xfrm>
              <a:prstGeom prst="ellipse">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44" name="椭圆 43"/>
              <p:cNvSpPr/>
              <p:nvPr/>
            </p:nvSpPr>
            <p:spPr>
              <a:xfrm>
                <a:off x="7941522" y="1781024"/>
                <a:ext cx="222828" cy="222762"/>
              </a:xfrm>
              <a:prstGeom prst="ellipse">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grpSp>
        <p:sp>
          <p:nvSpPr>
            <p:cNvPr id="57" name="文本框 56"/>
            <p:cNvSpPr txBox="1"/>
            <p:nvPr/>
          </p:nvSpPr>
          <p:spPr>
            <a:xfrm>
              <a:off x="5137524" y="1385309"/>
              <a:ext cx="3764409" cy="369332"/>
            </a:xfrm>
            <a:prstGeom prst="rect">
              <a:avLst/>
            </a:prstGeom>
            <a:noFill/>
          </p:spPr>
          <p:txBody>
            <a:bodyPr wrap="square" rtlCol="0">
              <a:spAutoFit/>
            </a:bodyPr>
            <a:lstStyle/>
            <a:p>
              <a:r>
                <a:rPr kumimoji="1" lang="en-US" altLang="zh-CN" dirty="0" smtClean="0"/>
                <a:t>The rest = without the blue hole</a:t>
              </a:r>
              <a:endParaRPr kumimoji="1" lang="zh-CN" altLang="en-US" dirty="0"/>
            </a:p>
          </p:txBody>
        </p:sp>
        <p:sp>
          <p:nvSpPr>
            <p:cNvPr id="62" name="椭圆 61"/>
            <p:cNvSpPr/>
            <p:nvPr/>
          </p:nvSpPr>
          <p:spPr>
            <a:xfrm>
              <a:off x="7340893" y="2250610"/>
              <a:ext cx="222828" cy="222762"/>
            </a:xfrm>
            <a:prstGeom prst="ellipse">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63" name="椭圆 62"/>
            <p:cNvSpPr/>
            <p:nvPr/>
          </p:nvSpPr>
          <p:spPr>
            <a:xfrm>
              <a:off x="7340893" y="2969371"/>
              <a:ext cx="222828" cy="222762"/>
            </a:xfrm>
            <a:prstGeom prst="ellipse">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grpSp>
      <p:sp>
        <p:nvSpPr>
          <p:cNvPr id="5" name="圆角矩形 4"/>
          <p:cNvSpPr/>
          <p:nvPr/>
        </p:nvSpPr>
        <p:spPr>
          <a:xfrm>
            <a:off x="817" y="0"/>
            <a:ext cx="9143183" cy="6573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400" dirty="0" smtClean="0"/>
              <a:t>Interacting particles</a:t>
            </a:r>
            <a:endParaRPr kumimoji="1" lang="zh-CN" altLang="en-US" sz="2400" dirty="0"/>
          </a:p>
        </p:txBody>
      </p:sp>
      <p:sp>
        <p:nvSpPr>
          <p:cNvPr id="9" name="矩形 8"/>
          <p:cNvSpPr/>
          <p:nvPr/>
        </p:nvSpPr>
        <p:spPr>
          <a:xfrm>
            <a:off x="675575" y="796824"/>
            <a:ext cx="7993454" cy="707886"/>
          </a:xfrm>
          <a:prstGeom prst="rect">
            <a:avLst/>
          </a:prstGeom>
        </p:spPr>
        <p:txBody>
          <a:bodyPr wrap="square">
            <a:spAutoFit/>
          </a:bodyPr>
          <a:lstStyle/>
          <a:p>
            <a:r>
              <a:rPr kumimoji="1" lang="en-US" altLang="zh-CN" sz="2000" dirty="0" smtClean="0">
                <a:solidFill>
                  <a:srgbClr val="FF0000"/>
                </a:solidFill>
              </a:rPr>
              <a:t>Signature 1: Polarization (in the rest of the system) made </a:t>
            </a:r>
            <a:r>
              <a:rPr kumimoji="1" lang="en-US" altLang="zh-CN" sz="2000" dirty="0">
                <a:solidFill>
                  <a:srgbClr val="FF0000"/>
                </a:solidFill>
              </a:rPr>
              <a:t>of non-interacting electron hole pairs (RPA)</a:t>
            </a:r>
          </a:p>
        </p:txBody>
      </p:sp>
      <p:sp>
        <p:nvSpPr>
          <p:cNvPr id="12" name="文本框 11"/>
          <p:cNvSpPr txBox="1"/>
          <p:nvPr/>
        </p:nvSpPr>
        <p:spPr>
          <a:xfrm>
            <a:off x="788812" y="4300231"/>
            <a:ext cx="2688816" cy="400110"/>
          </a:xfrm>
          <a:prstGeom prst="rect">
            <a:avLst/>
          </a:prstGeom>
          <a:noFill/>
          <a:ln>
            <a:solidFill>
              <a:srgbClr val="FF0000"/>
            </a:solidFill>
          </a:ln>
        </p:spPr>
        <p:txBody>
          <a:bodyPr wrap="square" rtlCol="0">
            <a:spAutoFit/>
          </a:bodyPr>
          <a:lstStyle/>
          <a:p>
            <a:r>
              <a:rPr kumimoji="1" lang="en-US" altLang="zh-CN" sz="2000" dirty="0" smtClean="0">
                <a:solidFill>
                  <a:srgbClr val="FF0000"/>
                </a:solidFill>
              </a:rPr>
              <a:t>No interaction in GW !!</a:t>
            </a:r>
            <a:endParaRPr kumimoji="1" lang="zh-CN" altLang="en-US" sz="2000" dirty="0">
              <a:solidFill>
                <a:srgbClr val="FF0000"/>
              </a:solidFill>
            </a:endParaRPr>
          </a:p>
        </p:txBody>
      </p:sp>
      <p:sp>
        <p:nvSpPr>
          <p:cNvPr id="16" name="幻灯片编号占位符 15"/>
          <p:cNvSpPr>
            <a:spLocks noGrp="1"/>
          </p:cNvSpPr>
          <p:nvPr>
            <p:ph type="sldNum" sz="quarter" idx="12"/>
          </p:nvPr>
        </p:nvSpPr>
        <p:spPr/>
        <p:txBody>
          <a:bodyPr/>
          <a:lstStyle/>
          <a:p>
            <a:fld id="{4CEC3A9A-87E3-EA40-A208-EDAE26C131B1}" type="slidenum">
              <a:rPr kumimoji="1" lang="zh-CN" altLang="en-US" smtClean="0"/>
              <a:t>9</a:t>
            </a:fld>
            <a:endParaRPr kumimoji="1" lang="zh-CN" altLang="en-US"/>
          </a:p>
        </p:txBody>
      </p:sp>
      <p:sp>
        <p:nvSpPr>
          <p:cNvPr id="6" name="文本框 5"/>
          <p:cNvSpPr txBox="1"/>
          <p:nvPr/>
        </p:nvSpPr>
        <p:spPr>
          <a:xfrm>
            <a:off x="487972" y="5560080"/>
            <a:ext cx="5351198" cy="646331"/>
          </a:xfrm>
          <a:prstGeom prst="rect">
            <a:avLst/>
          </a:prstGeom>
          <a:noFill/>
        </p:spPr>
        <p:txBody>
          <a:bodyPr wrap="square" rtlCol="0">
            <a:spAutoFit/>
          </a:bodyPr>
          <a:lstStyle/>
          <a:p>
            <a:r>
              <a:rPr kumimoji="1" lang="en-US" altLang="zh-CN" dirty="0" smtClean="0"/>
              <a:t>In the </a:t>
            </a:r>
            <a:r>
              <a:rPr kumimoji="1" lang="en-US" altLang="zh-CN" dirty="0" err="1" smtClean="0"/>
              <a:t>cumulant</a:t>
            </a:r>
            <a:r>
              <a:rPr kumimoji="1" lang="en-US" altLang="zh-CN" dirty="0" smtClean="0"/>
              <a:t> expansion, the electron density fluctuation is represented by the </a:t>
            </a:r>
            <a:r>
              <a:rPr kumimoji="1" lang="en-US" altLang="zh-CN" dirty="0" err="1" smtClean="0"/>
              <a:t>bosonic</a:t>
            </a:r>
            <a:r>
              <a:rPr kumimoji="1" lang="en-US" altLang="zh-CN" dirty="0" smtClean="0"/>
              <a:t> field-</a:t>
            </a:r>
            <a:r>
              <a:rPr kumimoji="1" lang="en-US" altLang="zh-CN" dirty="0" err="1" smtClean="0"/>
              <a:t>plasmon</a:t>
            </a:r>
            <a:endParaRPr kumimoji="1" lang="zh-CN" altLang="en-US" dirty="0"/>
          </a:p>
        </p:txBody>
      </p:sp>
      <p:grpSp>
        <p:nvGrpSpPr>
          <p:cNvPr id="65" name="组 64"/>
          <p:cNvGrpSpPr/>
          <p:nvPr/>
        </p:nvGrpSpPr>
        <p:grpSpPr>
          <a:xfrm>
            <a:off x="5334962" y="2109542"/>
            <a:ext cx="3031812" cy="2161829"/>
            <a:chOff x="5334962" y="2109542"/>
            <a:chExt cx="3031812" cy="2161829"/>
          </a:xfrm>
        </p:grpSpPr>
        <p:sp>
          <p:nvSpPr>
            <p:cNvPr id="8" name="文本框 7"/>
            <p:cNvSpPr txBox="1"/>
            <p:nvPr/>
          </p:nvSpPr>
          <p:spPr>
            <a:xfrm>
              <a:off x="5995331" y="3902039"/>
              <a:ext cx="1840826" cy="369332"/>
            </a:xfrm>
            <a:prstGeom prst="rect">
              <a:avLst/>
            </a:prstGeom>
            <a:noFill/>
          </p:spPr>
          <p:txBody>
            <a:bodyPr wrap="square" rtlCol="0">
              <a:spAutoFit/>
            </a:bodyPr>
            <a:lstStyle/>
            <a:p>
              <a:r>
                <a:rPr kumimoji="1" lang="en-US" altLang="zh-CN" dirty="0" smtClean="0">
                  <a:solidFill>
                    <a:srgbClr val="FF0000"/>
                  </a:solidFill>
                </a:rPr>
                <a:t>Quasi-particles</a:t>
              </a:r>
              <a:endParaRPr kumimoji="1" lang="zh-CN" altLang="en-US" dirty="0">
                <a:solidFill>
                  <a:srgbClr val="FF0000"/>
                </a:solidFill>
              </a:endParaRPr>
            </a:p>
          </p:txBody>
        </p:sp>
        <p:sp>
          <p:nvSpPr>
            <p:cNvPr id="32" name="椭圆 31"/>
            <p:cNvSpPr/>
            <p:nvPr/>
          </p:nvSpPr>
          <p:spPr>
            <a:xfrm>
              <a:off x="5334962" y="2109542"/>
              <a:ext cx="1232669" cy="1164285"/>
            </a:xfrm>
            <a:prstGeom prst="ellipse">
              <a:avLst/>
            </a:prstGeom>
            <a:solidFill>
              <a:srgbClr val="FFFFFF">
                <a:alpha val="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3" name="椭圆 32"/>
            <p:cNvSpPr/>
            <p:nvPr/>
          </p:nvSpPr>
          <p:spPr>
            <a:xfrm>
              <a:off x="7134105" y="2139229"/>
              <a:ext cx="1232669" cy="1164285"/>
            </a:xfrm>
            <a:prstGeom prst="ellipse">
              <a:avLst/>
            </a:prstGeom>
            <a:solidFill>
              <a:srgbClr val="FFFFFF">
                <a:alpha val="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cxnSp>
          <p:nvCxnSpPr>
            <p:cNvPr id="50" name="直线箭头连接符 49"/>
            <p:cNvCxnSpPr/>
            <p:nvPr/>
          </p:nvCxnSpPr>
          <p:spPr>
            <a:xfrm>
              <a:off x="6081916" y="3303514"/>
              <a:ext cx="466703" cy="59852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2" name="直线箭头连接符 51"/>
            <p:cNvCxnSpPr>
              <a:endCxn id="8" idx="0"/>
            </p:cNvCxnSpPr>
            <p:nvPr/>
          </p:nvCxnSpPr>
          <p:spPr>
            <a:xfrm flipH="1">
              <a:off x="6915744" y="3303514"/>
              <a:ext cx="697588" cy="59852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
        <p:nvSpPr>
          <p:cNvPr id="58" name="页脚占位符 57"/>
          <p:cNvSpPr>
            <a:spLocks noGrp="1"/>
          </p:cNvSpPr>
          <p:nvPr>
            <p:ph type="ftr" sz="quarter" idx="11"/>
          </p:nvPr>
        </p:nvSpPr>
        <p:spPr/>
        <p:txBody>
          <a:bodyPr/>
          <a:lstStyle/>
          <a:p>
            <a:r>
              <a:rPr kumimoji="1" lang="en-US" altLang="zh-CN" smtClean="0"/>
              <a:t>ETSF YRM 2014 Rome</a:t>
            </a:r>
            <a:endParaRPr kumimoji="1" lang="zh-CN" altLang="en-US"/>
          </a:p>
        </p:txBody>
      </p:sp>
      <p:pic>
        <p:nvPicPr>
          <p:cNvPr id="45" name="图片 4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1138" y="3962946"/>
            <a:ext cx="708544" cy="308425"/>
          </a:xfrm>
          <a:prstGeom prst="rect">
            <a:avLst/>
          </a:prstGeom>
        </p:spPr>
      </p:pic>
      <p:sp>
        <p:nvSpPr>
          <p:cNvPr id="73" name="椭圆 72"/>
          <p:cNvSpPr/>
          <p:nvPr/>
        </p:nvSpPr>
        <p:spPr>
          <a:xfrm>
            <a:off x="1099216" y="3114063"/>
            <a:ext cx="261166" cy="27676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74" name="椭圆 73"/>
          <p:cNvSpPr/>
          <p:nvPr/>
        </p:nvSpPr>
        <p:spPr>
          <a:xfrm>
            <a:off x="2033312" y="1869600"/>
            <a:ext cx="261166" cy="27676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75" name="椭圆 74"/>
          <p:cNvSpPr/>
          <p:nvPr/>
        </p:nvSpPr>
        <p:spPr>
          <a:xfrm>
            <a:off x="1121033" y="2509993"/>
            <a:ext cx="261166" cy="27676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76" name="椭圆 75"/>
          <p:cNvSpPr/>
          <p:nvPr/>
        </p:nvSpPr>
        <p:spPr>
          <a:xfrm>
            <a:off x="1099216" y="1806934"/>
            <a:ext cx="261166" cy="27676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77" name="椭圆 76"/>
          <p:cNvSpPr/>
          <p:nvPr/>
        </p:nvSpPr>
        <p:spPr>
          <a:xfrm>
            <a:off x="3405473" y="1944690"/>
            <a:ext cx="261166" cy="27676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78" name="椭圆 77"/>
          <p:cNvSpPr/>
          <p:nvPr/>
        </p:nvSpPr>
        <p:spPr>
          <a:xfrm>
            <a:off x="1972919" y="2438321"/>
            <a:ext cx="261166" cy="27676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79" name="椭圆 78"/>
          <p:cNvSpPr/>
          <p:nvPr/>
        </p:nvSpPr>
        <p:spPr>
          <a:xfrm>
            <a:off x="2004450" y="3313187"/>
            <a:ext cx="261166" cy="27676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80" name="椭圆 79"/>
          <p:cNvSpPr/>
          <p:nvPr/>
        </p:nvSpPr>
        <p:spPr>
          <a:xfrm>
            <a:off x="4435875" y="2969371"/>
            <a:ext cx="261166" cy="27676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81" name="椭圆 80"/>
          <p:cNvSpPr/>
          <p:nvPr/>
        </p:nvSpPr>
        <p:spPr>
          <a:xfrm>
            <a:off x="3394185" y="3303955"/>
            <a:ext cx="261166" cy="27676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82" name="椭圆 81"/>
          <p:cNvSpPr/>
          <p:nvPr/>
        </p:nvSpPr>
        <p:spPr>
          <a:xfrm>
            <a:off x="3405473" y="2715088"/>
            <a:ext cx="261166" cy="27676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83" name="椭圆 82"/>
          <p:cNvSpPr/>
          <p:nvPr/>
        </p:nvSpPr>
        <p:spPr>
          <a:xfrm>
            <a:off x="4059154" y="2140410"/>
            <a:ext cx="261166" cy="27676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84" name="椭圆 83"/>
          <p:cNvSpPr/>
          <p:nvPr/>
        </p:nvSpPr>
        <p:spPr>
          <a:xfrm>
            <a:off x="4395724" y="2409461"/>
            <a:ext cx="261166" cy="27676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solidFill>
                <a:srgbClr val="FF0000"/>
              </a:solidFill>
            </a:endParaRPr>
          </a:p>
        </p:txBody>
      </p:sp>
      <p:sp>
        <p:nvSpPr>
          <p:cNvPr id="11" name="丁字箭头 10"/>
          <p:cNvSpPr/>
          <p:nvPr/>
        </p:nvSpPr>
        <p:spPr>
          <a:xfrm rot="9624185">
            <a:off x="1140212" y="3282340"/>
            <a:ext cx="214914" cy="981307"/>
          </a:xfrm>
          <a:prstGeom prst="leftRigh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pic>
        <p:nvPicPr>
          <p:cNvPr id="2" name="图片 1"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323" y="4795215"/>
            <a:ext cx="2716393" cy="279184"/>
          </a:xfrm>
          <a:prstGeom prst="rect">
            <a:avLst/>
          </a:prstGeom>
        </p:spPr>
      </p:pic>
      <p:pic>
        <p:nvPicPr>
          <p:cNvPr id="19" name="图片 18"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1173" y="4415216"/>
            <a:ext cx="3467496" cy="351139"/>
          </a:xfrm>
          <a:prstGeom prst="rect">
            <a:avLst/>
          </a:prstGeom>
        </p:spPr>
      </p:pic>
      <p:pic>
        <p:nvPicPr>
          <p:cNvPr id="10" name="图片 9"/>
          <p:cNvPicPr>
            <a:picLocks noChangeAspect="1"/>
          </p:cNvPicPr>
          <p:nvPr/>
        </p:nvPicPr>
        <p:blipFill>
          <a:blip r:embed="rId6"/>
          <a:stretch>
            <a:fillRect/>
          </a:stretch>
        </p:blipFill>
        <p:spPr>
          <a:xfrm>
            <a:off x="5839170" y="4848884"/>
            <a:ext cx="2557737" cy="1778236"/>
          </a:xfrm>
          <a:prstGeom prst="rect">
            <a:avLst/>
          </a:prstGeom>
        </p:spPr>
      </p:pic>
    </p:spTree>
    <p:extLst>
      <p:ext uri="{BB962C8B-B14F-4D97-AF65-F5344CB8AC3E}">
        <p14:creationId xmlns:p14="http://schemas.microsoft.com/office/powerpoint/2010/main" val="21292416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3085</Words>
  <Application>Microsoft Macintosh PowerPoint</Application>
  <PresentationFormat>全屏显示(4:3)</PresentationFormat>
  <Paragraphs>276</Paragraphs>
  <Slides>27</Slides>
  <Notes>27</Notes>
  <HiddenSlides>0</HiddenSlides>
  <MMClips>0</MMClips>
  <ScaleCrop>false</ScaleCrop>
  <HeadingPairs>
    <vt:vector size="4" baseType="variant">
      <vt:variant>
        <vt:lpstr>主题</vt:lpstr>
      </vt:variant>
      <vt:variant>
        <vt:i4>1</vt:i4>
      </vt:variant>
      <vt:variant>
        <vt:lpstr>幻灯片标题</vt:lpstr>
      </vt:variant>
      <vt:variant>
        <vt:i4>27</vt:i4>
      </vt:variant>
    </vt:vector>
  </HeadingPairs>
  <TitlesOfParts>
    <vt:vector size="28" baseType="lpstr">
      <vt:lpstr>Office 主题</vt:lpstr>
      <vt:lpstr>Improved Description of Electron-Plasmon coupling in Green’s function calculations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ens cachan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Improved Description of Electron-Plasmon coupling in Green’s function calculations</dc:title>
  <dc:creator>yujie sun</dc:creator>
  <cp:lastModifiedBy>yujie sun</cp:lastModifiedBy>
  <cp:revision>1</cp:revision>
  <dcterms:created xsi:type="dcterms:W3CDTF">2014-06-02T14:00:58Z</dcterms:created>
  <dcterms:modified xsi:type="dcterms:W3CDTF">2014-06-02T14:02:28Z</dcterms:modified>
</cp:coreProperties>
</file>